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notesSlides/notesSlide64.xml" ContentType="application/vnd.openxmlformats-officedocument.presentationml.notesSlide+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slides/slide90.xml" ContentType="application/vnd.openxmlformats-officedocument.presentationml.slide+xml"/>
  <Override PartName="/ppt/notesSlides/notesSlide65.xml" ContentType="application/vnd.openxmlformats-officedocument.presentationml.notes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Default Extension="wdp" ContentType="image/vnd.ms-photo"/>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ppt/notesSlides/notesSlide70.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ppt/slides/slide91.xml" ContentType="application/vnd.openxmlformats-officedocument.presentationml.slide+xml"/>
  <Override PartName="/ppt/notesSlides/notesSlide66.xml" ContentType="application/vnd.openxmlformats-officedocument.presentationml.notes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38.xml" ContentType="application/vnd.openxmlformats-officedocument.presentationml.notesSlide+xml"/>
  <Override PartName="/ppt/notesSlides/notesSlide71.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notesSlides/notesSlide58.xml" ContentType="application/vnd.openxmlformats-officedocument.presentationml.notesSlide+xml"/>
  <Override PartName="/ppt/slides/slide92.xml" ContentType="application/vnd.openxmlformats-officedocument.presentationml.slide+xml"/>
  <Override PartName="/ppt/slides/slide59.xml" ContentType="application/vnd.openxmlformats-officedocument.presentationml.slide+xml"/>
  <Override PartName="/ppt/notesSlides/notesSlide67.xml" ContentType="application/vnd.openxmlformats-officedocument.presentationml.notes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72.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Override PartName="/ppt/notesSlides/notesSlide59.xml" ContentType="application/vnd.openxmlformats-officedocument.presentationml.notesSlide+xml"/>
  <Default Extension="tiff" ContentType="image/tiff"/>
  <Override PartName="/ppt/slides/slide93.xml" ContentType="application/vnd.openxmlformats-officedocument.presentationml.slide+xml"/>
  <Override PartName="/ppt/notesSlides/notesSlide68.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notesSlides/notesSlide63.xml" ContentType="application/vnd.openxmlformats-officedocument.presentationml.notes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notesSlides/notesSlide69.xml" ContentType="application/vnd.openxmlformats-officedocument.presentationml.notes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06"/>
  </p:notesMasterIdLst>
  <p:sldIdLst>
    <p:sldId id="256" r:id="rId2"/>
    <p:sldId id="257" r:id="rId3"/>
    <p:sldId id="269" r:id="rId4"/>
    <p:sldId id="271" r:id="rId5"/>
    <p:sldId id="259" r:id="rId6"/>
    <p:sldId id="288" r:id="rId7"/>
    <p:sldId id="289" r:id="rId8"/>
    <p:sldId id="290" r:id="rId9"/>
    <p:sldId id="291" r:id="rId10"/>
    <p:sldId id="293" r:id="rId11"/>
    <p:sldId id="307" r:id="rId12"/>
    <p:sldId id="295" r:id="rId13"/>
    <p:sldId id="308" r:id="rId14"/>
    <p:sldId id="296" r:id="rId15"/>
    <p:sldId id="297" r:id="rId16"/>
    <p:sldId id="298"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40" r:id="rId46"/>
    <p:sldId id="341" r:id="rId47"/>
    <p:sldId id="342" r:id="rId48"/>
    <p:sldId id="343" r:id="rId49"/>
    <p:sldId id="344" r:id="rId50"/>
    <p:sldId id="345" r:id="rId51"/>
    <p:sldId id="346" r:id="rId52"/>
    <p:sldId id="347" r:id="rId53"/>
    <p:sldId id="348" r:id="rId54"/>
    <p:sldId id="349" r:id="rId55"/>
    <p:sldId id="350" r:id="rId56"/>
    <p:sldId id="351" r:id="rId57"/>
    <p:sldId id="310" r:id="rId58"/>
    <p:sldId id="262" r:id="rId59"/>
    <p:sldId id="263" r:id="rId60"/>
    <p:sldId id="352" r:id="rId61"/>
    <p:sldId id="353" r:id="rId62"/>
    <p:sldId id="354" r:id="rId63"/>
    <p:sldId id="355" r:id="rId64"/>
    <p:sldId id="356" r:id="rId65"/>
    <p:sldId id="357" r:id="rId66"/>
    <p:sldId id="358" r:id="rId67"/>
    <p:sldId id="359" r:id="rId68"/>
    <p:sldId id="360" r:id="rId69"/>
    <p:sldId id="361" r:id="rId70"/>
    <p:sldId id="362" r:id="rId71"/>
    <p:sldId id="363" r:id="rId72"/>
    <p:sldId id="364" r:id="rId73"/>
    <p:sldId id="365" r:id="rId74"/>
    <p:sldId id="366" r:id="rId75"/>
    <p:sldId id="367" r:id="rId76"/>
    <p:sldId id="368" r:id="rId77"/>
    <p:sldId id="369" r:id="rId78"/>
    <p:sldId id="370" r:id="rId79"/>
    <p:sldId id="371" r:id="rId80"/>
    <p:sldId id="372" r:id="rId81"/>
    <p:sldId id="373" r:id="rId82"/>
    <p:sldId id="374" r:id="rId83"/>
    <p:sldId id="375" r:id="rId84"/>
    <p:sldId id="376" r:id="rId85"/>
    <p:sldId id="377" r:id="rId86"/>
    <p:sldId id="378" r:id="rId87"/>
    <p:sldId id="379" r:id="rId88"/>
    <p:sldId id="380" r:id="rId89"/>
    <p:sldId id="381" r:id="rId90"/>
    <p:sldId id="382" r:id="rId91"/>
    <p:sldId id="383" r:id="rId92"/>
    <p:sldId id="384" r:id="rId93"/>
    <p:sldId id="385" r:id="rId94"/>
    <p:sldId id="386" r:id="rId95"/>
    <p:sldId id="387" r:id="rId96"/>
    <p:sldId id="388" r:id="rId97"/>
    <p:sldId id="265" r:id="rId98"/>
    <p:sldId id="301" r:id="rId99"/>
    <p:sldId id="302" r:id="rId100"/>
    <p:sldId id="303" r:id="rId101"/>
    <p:sldId id="266" r:id="rId102"/>
    <p:sldId id="268" r:id="rId103"/>
    <p:sldId id="299" r:id="rId104"/>
    <p:sldId id="311" r:id="rId10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clrMode="bw"/>
  <p:clrMru>
    <a:srgbClr val="00B0F0"/>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1121" autoAdjust="0"/>
    <p:restoredTop sz="94660"/>
  </p:normalViewPr>
  <p:slideViewPr>
    <p:cSldViewPr snapToGrid="0" snapToObjects="1" showGuides="1">
      <p:cViewPr>
        <p:scale>
          <a:sx n="100" d="100"/>
          <a:sy n="100" d="100"/>
        </p:scale>
        <p:origin x="-776" y="-608"/>
      </p:cViewPr>
      <p:guideLst>
        <p:guide orient="horz" pos="1216"/>
        <p:guide pos="1067"/>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notesMaster" Target="notesMasters/notes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heme" Target="theme/theme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0B3FF2-1C8A-144B-9F9F-FC3B86835046}" type="datetimeFigureOut">
              <a:rPr lang="en-US" smtClean="0"/>
              <a:pPr/>
              <a:t>2/4/14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87AE2E-AA5B-1849-AF22-7196D4776CA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58873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87AE2E-AA5B-1849-AF22-7196D4776CAA}" type="slidenum">
              <a:rPr lang="en-US" smtClean="0"/>
              <a:pPr/>
              <a:t>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60530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424" tIns="45712" rIns="91424" bIns="45712"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B443C16B-4D8F-E04C-8786-4ADBCEC7468F}" type="slidenum">
              <a:rPr lang="en-US" sz="1200">
                <a:latin typeface="Arial" charset="0"/>
              </a:rPr>
              <a:pPr algn="r" eaLnBrk="1" hangingPunct="1"/>
              <a:t>20</a:t>
            </a:fld>
            <a:endParaRPr lang="en-US" sz="1200" dirty="0">
              <a:latin typeface="Arial" charset="0"/>
            </a:endParaRPr>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xfrm>
            <a:off x="913805" y="4343704"/>
            <a:ext cx="5030391" cy="4113892"/>
          </a:xfrm>
          <a:solidFill>
            <a:srgbClr val="FFFFFF"/>
          </a:solidFill>
          <a:ln>
            <a:solidFill>
              <a:srgbClr val="000000"/>
            </a:solidFill>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100" dirty="0" smtClean="0">
                <a:latin typeface="Arial" pitchFamily="34" charset="0"/>
                <a:ea typeface="ＭＳ Ｐゴシック" pitchFamily="-123" charset="-128"/>
                <a:cs typeface="ＭＳ Ｐゴシック" pitchFamily="-123" charset="-128"/>
              </a:rPr>
              <a:t>The Climate and Development Knowledge Network is a </a:t>
            </a:r>
            <a:r>
              <a:rPr lang="en-US" sz="1100" b="1" dirty="0" smtClean="0">
                <a:latin typeface="Arial" pitchFamily="34" charset="0"/>
                <a:ea typeface="ＭＳ Ｐゴシック" pitchFamily="-123" charset="-128"/>
                <a:cs typeface="ＭＳ Ｐゴシック" pitchFamily="-123" charset="-128"/>
              </a:rPr>
              <a:t>unique collaboration between government, business, and civil society groups that connects climate change and sustainable development experts and ideas in the developed world with those in the developing world, or Global South, much of which is being, and will be, most dramatically affected by the world’s changing climate.</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CDKN is able to provide support through its alliance </a:t>
            </a:r>
            <a:r>
              <a:rPr lang="en-US" sz="1100" dirty="0" err="1" smtClean="0">
                <a:latin typeface="Arial" pitchFamily="34" charset="0"/>
                <a:ea typeface="ＭＳ Ｐゴシック" pitchFamily="-123" charset="-128"/>
                <a:cs typeface="ＭＳ Ｐゴシック" pitchFamily="-123" charset="-128"/>
              </a:rPr>
              <a:t>organisations</a:t>
            </a:r>
            <a:r>
              <a:rPr lang="en-US" sz="1100" dirty="0" smtClean="0">
                <a:latin typeface="Arial" pitchFamily="34" charset="0"/>
                <a:ea typeface="ＭＳ Ｐゴシック" pitchFamily="-123" charset="-128"/>
                <a:cs typeface="ＭＳ Ｐゴシック" pitchFamily="-123" charset="-128"/>
              </a:rPr>
              <a:t> and procure the best services from around the world. They strive to deliver the highest quality technical advice, forge uniquely effective partnerships, and drive the latest and best thinking on climate compatible development. Within the broad scope of climate compatible development, they work across four strategic themes: Climate compatible development strategies and plans, Improving developing countries’ access to climate finance, Strengthening resilience through climate-related disaster risk management and Supporting climate negotiators from the least developed and most vulnerable countries.</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Highly dependent on technology – uses web to publish policy briefs, case studies, film and multimedia presentations as well as arrange consultations with remote locations in sustainable development. One of its programs, for example, provides knowledge and technical support for climate-talks negotiators – as well as a forum for collaboration – for some of the poorest and most-affected areas and countries in the world, including The Least Developed Countries Group, the Africa Group of Negotiators, Alliance of Small Island States, and Coalition of Rainforest Nations. This helps the nations that are members of these groups have a more meaningful involvement – and actually get heard around important issues in their regions – at IPCC meetings and in other, traditional international governance institutions.</a:t>
            </a:r>
          </a:p>
          <a:p>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b="1" i="1" dirty="0" smtClean="0">
                <a:latin typeface="Arial" pitchFamily="34" charset="0"/>
                <a:ea typeface="ＭＳ Ｐゴシック" pitchFamily="-123" charset="-128"/>
                <a:cs typeface="ＭＳ Ｐゴシック" pitchFamily="-123" charset="-128"/>
              </a:rPr>
              <a:t>Knowledge Network: </a:t>
            </a:r>
            <a:r>
              <a:rPr lang="en-US" b="1" i="1" dirty="0" smtClean="0">
                <a:solidFill>
                  <a:srgbClr val="404040"/>
                </a:solidFill>
                <a:latin typeface="Helvetica LT Std Light" charset="0"/>
              </a:rPr>
              <a:t>The primary function of Knowledge Networks is to develop new thinking, research, ideas and policies that can be helpful in solving global problems.</a:t>
            </a:r>
            <a:r>
              <a:rPr lang="en-US" b="1" i="1" baseline="0" dirty="0" smtClean="0">
                <a:solidFill>
                  <a:srgbClr val="404040"/>
                </a:solidFill>
                <a:latin typeface="Helvetica LT Std Light" charset="0"/>
              </a:rPr>
              <a:t> </a:t>
            </a:r>
            <a:r>
              <a:rPr lang="en-US" b="1" i="1" dirty="0" smtClean="0">
                <a:solidFill>
                  <a:srgbClr val="404040"/>
                </a:solidFill>
                <a:latin typeface="Helvetica LT Std Light" charset="0"/>
              </a:rPr>
              <a:t>Their emphasis is on the creation of new ideas,</a:t>
            </a:r>
            <a:r>
              <a:rPr lang="en-US" b="1" i="1" baseline="0" dirty="0" smtClean="0">
                <a:solidFill>
                  <a:srgbClr val="404040"/>
                </a:solidFill>
                <a:latin typeface="Helvetica LT Std Light" charset="0"/>
              </a:rPr>
              <a:t> </a:t>
            </a:r>
            <a:r>
              <a:rPr lang="en-US" b="1" i="1" dirty="0" smtClean="0">
                <a:solidFill>
                  <a:srgbClr val="404040"/>
                </a:solidFill>
                <a:latin typeface="Helvetica LT Std Light" charset="0"/>
              </a:rPr>
              <a:t>not their advocacy. </a:t>
            </a: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latin typeface="Arial" pitchFamily="34" charset="0"/>
                <a:ea typeface="ＭＳ Ｐゴシック" pitchFamily="-123" charset="-128"/>
                <a:cs typeface="ＭＳ Ｐゴシック" pitchFamily="-123" charset="-128"/>
              </a:rPr>
              <a:t>The Climate Action Network (CAN) is a worldwide network of over 850 Non-Governmental Organizations (NGOs) in more than 90 countries, working to promote government and individual action to limit human-induced climate change to ecologically sustainable levels. CAN members work to achieve this goal through information exchange and the coordinated development of NGO strategy on international, regional, and national climate issues. CAN has regional network hubs that coordinate these efforts around the world. CAN members place a high priority on both a healthy environment and development that "meets the needs of the present without compromising the ability of future generations to meet their own needs" (</a:t>
            </a:r>
            <a:r>
              <a:rPr lang="en-US" sz="1100" dirty="0" err="1" smtClean="0">
                <a:latin typeface="Arial" pitchFamily="34" charset="0"/>
                <a:ea typeface="ＭＳ Ｐゴシック" pitchFamily="-123" charset="-128"/>
                <a:cs typeface="ＭＳ Ｐゴシック" pitchFamily="-123" charset="-128"/>
              </a:rPr>
              <a:t>Brundtland</a:t>
            </a:r>
            <a:r>
              <a:rPr lang="en-US" sz="1100" dirty="0" smtClean="0">
                <a:latin typeface="Arial" pitchFamily="34" charset="0"/>
                <a:ea typeface="ＭＳ Ｐゴシック" pitchFamily="-123" charset="-128"/>
                <a:cs typeface="ＭＳ Ｐゴシック" pitchFamily="-123" charset="-128"/>
              </a:rPr>
              <a:t> Commission). CAN's vision is to protect the atmosphere while allowing for sustainable and equitable development worldwide.</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Mission: To combat climate change, particularly by pressing for </a:t>
            </a:r>
            <a:r>
              <a:rPr lang="en-US" sz="1100" b="1" dirty="0" smtClean="0">
                <a:latin typeface="Arial" pitchFamily="34" charset="0"/>
                <a:ea typeface="ＭＳ Ｐゴシック" pitchFamily="-123" charset="-128"/>
                <a:cs typeface="ＭＳ Ｐゴシック" pitchFamily="-123" charset="-128"/>
              </a:rPr>
              <a:t>comprehensive climate change action plans by all levels of government</a:t>
            </a:r>
            <a:r>
              <a:rPr lang="en-US" sz="1100" dirty="0" smtClean="0">
                <a:latin typeface="Arial" pitchFamily="34" charset="0"/>
                <a:ea typeface="ＭＳ Ｐゴシック" pitchFamily="-123" charset="-128"/>
                <a:cs typeface="ＭＳ Ｐゴシック" pitchFamily="-123" charset="-128"/>
              </a:rPr>
              <a:t>, based on the best available science, with specific policies, targets, timetables and reporting, and to work with Canada’s governments, First Nations, Inuit and </a:t>
            </a:r>
            <a:r>
              <a:rPr lang="en-US" sz="1100" dirty="0" err="1" smtClean="0">
                <a:latin typeface="Arial" pitchFamily="34" charset="0"/>
                <a:ea typeface="ＭＳ Ｐゴシック" pitchFamily="-123" charset="-128"/>
                <a:cs typeface="ＭＳ Ｐゴシック" pitchFamily="-123" charset="-128"/>
              </a:rPr>
              <a:t>Metis</a:t>
            </a:r>
            <a:r>
              <a:rPr lang="en-US" sz="1100" dirty="0" smtClean="0">
                <a:latin typeface="Arial" pitchFamily="34" charset="0"/>
                <a:ea typeface="ＭＳ Ｐゴシック" pitchFamily="-123" charset="-128"/>
                <a:cs typeface="ＭＳ Ｐゴシック" pitchFamily="-123" charset="-128"/>
              </a:rPr>
              <a:t>, private sector, </a:t>
            </a:r>
            <a:r>
              <a:rPr lang="en-US" sz="1100" dirty="0" err="1" smtClean="0">
                <a:latin typeface="Arial" pitchFamily="34" charset="0"/>
                <a:ea typeface="ＭＳ Ｐゴシック" pitchFamily="-123" charset="-128"/>
                <a:cs typeface="ＭＳ Ｐゴシック" pitchFamily="-123" charset="-128"/>
              </a:rPr>
              <a:t>labour</a:t>
            </a:r>
            <a:r>
              <a:rPr lang="en-US" sz="1100" dirty="0" smtClean="0">
                <a:latin typeface="Arial" pitchFamily="34" charset="0"/>
                <a:ea typeface="ＭＳ Ｐゴシック" pitchFamily="-123" charset="-128"/>
                <a:cs typeface="ＭＳ Ｐゴシック" pitchFamily="-123" charset="-128"/>
              </a:rPr>
              <a:t>, and civil society for the </a:t>
            </a:r>
            <a:r>
              <a:rPr lang="en-US" sz="1100" b="1" dirty="0" smtClean="0">
                <a:latin typeface="Arial" pitchFamily="34" charset="0"/>
                <a:ea typeface="ＭＳ Ｐゴシック" pitchFamily="-123" charset="-128"/>
                <a:cs typeface="ＭＳ Ｐゴシック" pitchFamily="-123" charset="-128"/>
              </a:rPr>
              <a:t>effective implementation of these plans.</a:t>
            </a:r>
          </a:p>
          <a:p>
            <a:endParaRPr lang="en-US" sz="1100" b="1" dirty="0" smtClean="0">
              <a:latin typeface="Arial" pitchFamily="34" charset="0"/>
              <a:ea typeface="ＭＳ Ｐゴシック" pitchFamily="-123" charset="-128"/>
              <a:cs typeface="ＭＳ Ｐゴシック" pitchFamily="-123" charset="-128"/>
            </a:endParaRPr>
          </a:p>
          <a:p>
            <a:endParaRPr lang="en-US" sz="1100" b="1" i="1"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b="1" i="1" dirty="0" smtClean="0">
                <a:solidFill>
                  <a:srgbClr val="404040"/>
                </a:solidFill>
                <a:latin typeface="Helvetica LT Std Light" charset="0"/>
              </a:rPr>
              <a:t>Operation and Delivery Network: This class of networks actually delivers the change it seeks, supplementing or even bypassing the efforts of traditional institutions.</a:t>
            </a: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C40</a:t>
            </a:r>
            <a:r>
              <a:rPr lang="en-US" baseline="0" dirty="0" smtClean="0"/>
              <a:t> Cities Climate Leadership Group</a:t>
            </a:r>
          </a:p>
          <a:p>
            <a:r>
              <a:rPr lang="en-US" baseline="0" dirty="0" smtClean="0"/>
              <a:t>It is a network of the world’s megacities taking action to address climate change by </a:t>
            </a:r>
            <a:r>
              <a:rPr lang="en-US" b="1" baseline="0" dirty="0" smtClean="0"/>
              <a:t>developing and implementing policies and programs that generated measureable reductions in both greenhouse gas emissions and climate risks.</a:t>
            </a:r>
          </a:p>
          <a:p>
            <a:endParaRPr lang="en-US" b="1" dirty="0" smtClean="0"/>
          </a:p>
          <a:p>
            <a:r>
              <a:rPr lang="en-US" sz="1100" dirty="0" smtClean="0">
                <a:latin typeface="Arial" pitchFamily="34" charset="0"/>
                <a:ea typeface="ＭＳ Ｐゴシック" pitchFamily="-123" charset="-128"/>
                <a:cs typeface="ＭＳ Ｐゴシック" pitchFamily="-123" charset="-128"/>
              </a:rPr>
              <a:t>Through a partnership with the Clinton Climate Initiative, C40 brings together a unique set of assets and creates a shared sense of purpose</a:t>
            </a:r>
            <a:r>
              <a:rPr lang="en-US" sz="1100" b="1" dirty="0" smtClean="0">
                <a:latin typeface="Arial" pitchFamily="34" charset="0"/>
                <a:ea typeface="ＭＳ Ｐゴシック" pitchFamily="-123" charset="-128"/>
                <a:cs typeface="ＭＳ Ｐゴシック" pitchFamily="-123" charset="-128"/>
              </a:rPr>
              <a:t>. C40 offers cities an effective forum where they can collaborate, share knowledge and drive meaningful, measurable and sustainable action on climate change.</a:t>
            </a:r>
            <a:endParaRPr lang="en-US" b="1" dirty="0" smtClean="0"/>
          </a:p>
          <a:p>
            <a:endParaRPr lang="en-US" b="1" dirty="0" smtClean="0"/>
          </a:p>
          <a:p>
            <a:r>
              <a:rPr lang="en-US" sz="1100" dirty="0" smtClean="0">
                <a:latin typeface="Arial" pitchFamily="34" charset="0"/>
                <a:ea typeface="ＭＳ Ｐゴシック" pitchFamily="-123" charset="-128"/>
                <a:cs typeface="ＭＳ Ｐゴシック" pitchFamily="-123" charset="-128"/>
              </a:rPr>
              <a:t>Each city in the C40 is unique in its infrastructure and progress in addressing climate change. C40 works to empower cities to connect with each other and share technical expertise on best practices.</a:t>
            </a:r>
            <a:endParaRPr lang="en-US" b="1" dirty="0" smtClean="0"/>
          </a:p>
          <a:p>
            <a:endParaRPr lang="en-US" b="1" i="1" dirty="0" smtClean="0"/>
          </a:p>
          <a:p>
            <a:pPr defTabSz="864931" eaLnBrk="0" fontAlgn="base" hangingPunct="0">
              <a:spcBef>
                <a:spcPct val="30000"/>
              </a:spcBef>
              <a:spcAft>
                <a:spcPct val="0"/>
              </a:spcAft>
              <a:defRPr/>
            </a:pPr>
            <a:r>
              <a:rPr lang="en-US" b="1" i="1" dirty="0" smtClean="0"/>
              <a:t>Policy Networks:</a:t>
            </a:r>
            <a:r>
              <a:rPr lang="en-US" b="1" i="1" baseline="0" dirty="0" smtClean="0"/>
              <a:t> </a:t>
            </a:r>
            <a:r>
              <a:rPr lang="en-US" b="1" i="1" dirty="0" smtClean="0">
                <a:solidFill>
                  <a:srgbClr val="404040"/>
                </a:solidFill>
                <a:latin typeface="Helvetica LT Std Light" charset="0"/>
              </a:rPr>
              <a:t>Sometimes networks create government policy, even though they may consist of non-governmental players. Policy Networks may or may not be created or even encouraged by formal governments or government institutions.</a:t>
            </a:r>
            <a:r>
              <a:rPr lang="en-US" b="1" i="1" baseline="0" dirty="0" smtClean="0">
                <a:solidFill>
                  <a:srgbClr val="404040"/>
                </a:solidFill>
                <a:latin typeface="Helvetica LT Std Light" charset="0"/>
              </a:rPr>
              <a:t> </a:t>
            </a:r>
            <a:r>
              <a:rPr lang="en-US" b="1" i="1" dirty="0" smtClean="0">
                <a:solidFill>
                  <a:srgbClr val="404040"/>
                </a:solidFill>
                <a:latin typeface="Helvetica LT Std Light" charset="0"/>
              </a:rPr>
              <a:t>Some policy networks support policy development or create an alternative for policy. Policy networks also exist to create and encourage discussions on policy issues.</a:t>
            </a:r>
          </a:p>
          <a:p>
            <a:endParaRPr lang="en-US" b="1" i="1"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latin typeface="Arial" pitchFamily="34" charset="0"/>
                <a:ea typeface="ＭＳ Ｐゴシック" pitchFamily="-123" charset="-128"/>
                <a:cs typeface="ＭＳ Ｐゴシック" pitchFamily="-123" charset="-128"/>
              </a:rPr>
              <a:t>350 is a movement more than an organization. They use distributed, grassroots organizing to run adaptive, locally-driven campaigns in every corner of the globe. </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They think the climate crisis is about power — but not just the kind of power that runs our cars and keeps the lights on. They believe that the only way we’ll see meaningful action on climate change is if we can counter the power of the fossil fuel industry with the power of people taking collective action. They use online tools to leverage that power, to help those people see themselves as one movement, and to facilitate strategic offline action.</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Their online campaigns, grassroots organizing, and mass public action are coordinated by a global network active in over 188 countries. Uses their network to organize coordinated days of action that link activists and organizations around the world.</a:t>
            </a:r>
            <a:endParaRPr lang="en-US" sz="1100" b="1" i="1" dirty="0" smtClean="0">
              <a:latin typeface="Arial" pitchFamily="34" charset="0"/>
              <a:ea typeface="ＭＳ Ｐゴシック" pitchFamily="-123" charset="-128"/>
              <a:cs typeface="ＭＳ Ｐゴシック" pitchFamily="-123" charset="-128"/>
            </a:endParaRPr>
          </a:p>
          <a:p>
            <a:endParaRPr lang="en-US" sz="1100" dirty="0" smtClean="0">
              <a:latin typeface="Arial" pitchFamily="34" charset="0"/>
              <a:ea typeface="ＭＳ Ｐゴシック" pitchFamily="-123" charset="-128"/>
              <a:cs typeface="ＭＳ Ｐゴシック" pitchFamily="-123" charset="-128"/>
            </a:endParaRPr>
          </a:p>
          <a:p>
            <a:endParaRPr lang="en-US" sz="1100" b="1" i="1"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b="1" i="1" dirty="0" smtClean="0">
                <a:solidFill>
                  <a:srgbClr val="404040"/>
                </a:solidFill>
                <a:latin typeface="Helvetica LT Std Light" charset="0"/>
              </a:rPr>
              <a:t>Advocacy Networks seek to change the agenda or policies of governments, corporations or other institutions.</a:t>
            </a:r>
          </a:p>
          <a:p>
            <a:endParaRPr lang="en-US" sz="1100" dirty="0" smtClean="0">
              <a:latin typeface="Arial" pitchFamily="34" charset="0"/>
              <a:ea typeface="ＭＳ Ｐゴシック" pitchFamily="-123" charset="-128"/>
              <a:cs typeface="ＭＳ Ｐゴシック" pitchFamily="-123" charset="-128"/>
            </a:endParaRPr>
          </a:p>
          <a:p>
            <a:endParaRPr lang="en-US" sz="1100" u="sng" dirty="0" smtClean="0">
              <a:latin typeface="Arial" pitchFamily="34" charset="0"/>
              <a:ea typeface="ＭＳ Ｐゴシック" pitchFamily="-123" charset="-128"/>
              <a:cs typeface="ＭＳ Ｐゴシック" pitchFamily="-123" charset="-128"/>
            </a:endParaRPr>
          </a:p>
          <a:p>
            <a:endParaRPr lang="en-US" sz="1100" u="sng" dirty="0" smtClean="0">
              <a:latin typeface="Arial" pitchFamily="34" charset="0"/>
              <a:ea typeface="ＭＳ Ｐゴシック" pitchFamily="-123" charset="-128"/>
              <a:cs typeface="ＭＳ Ｐゴシック" pitchFamily="-123" charset="-128"/>
            </a:endParaRPr>
          </a:p>
          <a:p>
            <a:endParaRPr lang="en-US" sz="1100" u="sng" dirty="0" smtClean="0">
              <a:latin typeface="Arial" pitchFamily="34" charset="0"/>
              <a:ea typeface="ＭＳ Ｐゴシック" pitchFamily="-123" charset="-128"/>
              <a:cs typeface="ＭＳ Ｐゴシック" pitchFamily="-123" charset="-128"/>
            </a:endParaRPr>
          </a:p>
          <a:p>
            <a:endParaRPr lang="en-US" b="0" u="sng" dirty="0">
              <a:solidFill>
                <a:schemeClr val="tx1"/>
              </a:solidFill>
            </a:endParaRPr>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latin typeface="Arial" pitchFamily="34" charset="0"/>
                <a:ea typeface="ＭＳ Ｐゴシック" pitchFamily="-123" charset="-128"/>
                <a:cs typeface="ＭＳ Ｐゴシック" pitchFamily="-123" charset="-128"/>
              </a:rPr>
              <a:t>Global Forest Watch (GFW) is a forthcoming initiative that seeks to revolutionize the global fight against deforestation by mobilizing new technologies and human networks to provide timely information on the state of the world’s forests. Convened by the World Resources Institute and a host of partners, GFW combines near-real-time satellite monitoring technology, forest management and company concession maps, protected areas maps, mobile technology, crowd-sourced data, and on-the-ground networks to promote transparency in forests around the world. </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The GFW platform is intended for use by stakeholders in the world’s forests – concerned citizens, government leaders, buyers and suppliers of sustainable forest products – who seek to better manage forests and improve local livelihoods.</a:t>
            </a:r>
          </a:p>
          <a:p>
            <a:endParaRPr lang="en-US" sz="1100" b="1" dirty="0" smtClean="0">
              <a:latin typeface="Arial" pitchFamily="34" charset="0"/>
              <a:ea typeface="ＭＳ Ｐゴシック" pitchFamily="-123" charset="-128"/>
              <a:cs typeface="ＭＳ Ｐゴシック" pitchFamily="-123" charset="-128"/>
            </a:endParaRPr>
          </a:p>
          <a:p>
            <a:r>
              <a:rPr lang="en-US" sz="1100" b="1" dirty="0" smtClean="0">
                <a:latin typeface="Arial" pitchFamily="34" charset="0"/>
                <a:ea typeface="ＭＳ Ｐゴシック" pitchFamily="-123" charset="-128"/>
                <a:cs typeface="ＭＳ Ｐゴシック" pitchFamily="-123" charset="-128"/>
              </a:rPr>
              <a:t>GFW is a watchdog network that improves transparency and accountability in forest management decisions by increasing the public’s access to information on forestry activities around the world.</a:t>
            </a:r>
            <a:r>
              <a:rPr lang="en-US" sz="1100" dirty="0" smtClean="0">
                <a:latin typeface="Arial" pitchFamily="34" charset="0"/>
                <a:ea typeface="ＭＳ Ｐゴシック" pitchFamily="-123" charset="-128"/>
                <a:cs typeface="ＭＳ Ｐゴシック" pitchFamily="-123" charset="-128"/>
              </a:rPr>
              <a:t> The underlying principle is that increasingly powerful information technologies make transparency one of our most potent mechanisms for strengthening the incentives for responsible industry practices and building the capacity for sustainable forest management. </a:t>
            </a:r>
          </a:p>
          <a:p>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b="1" i="1" dirty="0" smtClean="0">
                <a:latin typeface="Arial" pitchFamily="34" charset="0"/>
                <a:ea typeface="ＭＳ Ｐゴシック" pitchFamily="-123" charset="-128"/>
                <a:cs typeface="ＭＳ Ｐゴシック" pitchFamily="-123" charset="-128"/>
              </a:rPr>
              <a:t>Watchdog Networks: </a:t>
            </a:r>
            <a:r>
              <a:rPr lang="en-US" b="1" i="1" dirty="0" smtClean="0">
                <a:solidFill>
                  <a:srgbClr val="404040"/>
                </a:solidFill>
                <a:latin typeface="Helvetica LT Std Light" charset="0"/>
              </a:rPr>
              <a:t>These networks scrutinize institutions to ensure that they behave appropriately. Topics range from human rights,  corruption, the environment, to financial services.</a:t>
            </a:r>
          </a:p>
          <a:p>
            <a:endParaRPr lang="en-US" b="1" i="1" dirty="0" smtClean="0"/>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dirty="0" err="1" smtClean="0">
                <a:latin typeface="Arial" pitchFamily="34" charset="0"/>
                <a:ea typeface="ＭＳ Ｐゴシック" pitchFamily="-123" charset="-128"/>
                <a:cs typeface="ＭＳ Ｐゴシック" pitchFamily="-123" charset="-128"/>
              </a:rPr>
              <a:t>Avaaz</a:t>
            </a:r>
            <a:r>
              <a:rPr lang="en-US" sz="1100" b="1" dirty="0" smtClean="0">
                <a:latin typeface="Arial" pitchFamily="34" charset="0"/>
                <a:ea typeface="ＭＳ Ｐゴシック" pitchFamily="-123" charset="-128"/>
                <a:cs typeface="ＭＳ Ｐゴシック" pitchFamily="-123" charset="-128"/>
              </a:rPr>
              <a:t> empowers millions of people from all walks of life to take action on pressing global, regional and national issues, from corruption and poverty to conflict and climate change. Our model of internet </a:t>
            </a:r>
            <a:r>
              <a:rPr lang="en-US" sz="1100" b="1" dirty="0" err="1" smtClean="0">
                <a:latin typeface="Arial" pitchFamily="34" charset="0"/>
                <a:ea typeface="ＭＳ Ｐゴシック" pitchFamily="-123" charset="-128"/>
                <a:cs typeface="ＭＳ Ｐゴシック" pitchFamily="-123" charset="-128"/>
              </a:rPr>
              <a:t>organising</a:t>
            </a:r>
            <a:r>
              <a:rPr lang="en-US" sz="1100" b="1" dirty="0" smtClean="0">
                <a:latin typeface="Arial" pitchFamily="34" charset="0"/>
                <a:ea typeface="ＭＳ Ｐゴシック" pitchFamily="-123" charset="-128"/>
                <a:cs typeface="ＭＳ Ｐゴシック" pitchFamily="-123" charset="-128"/>
              </a:rPr>
              <a:t> allows thousands of individual efforts, however small, to be rapidly combined into a powerful collective force.</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Previous international citizens' groups and social movements have had to build a constituency for each separate issue, year by year and country by country, in order to reach a scale that could make a difference. </a:t>
            </a:r>
            <a:r>
              <a:rPr lang="en-US" sz="1100" b="1" dirty="0" smtClean="0">
                <a:latin typeface="Arial" pitchFamily="34" charset="0"/>
                <a:ea typeface="ＭＳ Ｐゴシック" pitchFamily="-123" charset="-128"/>
                <a:cs typeface="ＭＳ Ｐゴシック" pitchFamily="-123" charset="-128"/>
              </a:rPr>
              <a:t>Today, thanks to new technology and a rising ethic of global interdependence, that constraint no longer applies</a:t>
            </a:r>
            <a:r>
              <a:rPr lang="en-US" sz="1100" dirty="0" smtClean="0">
                <a:latin typeface="Arial" pitchFamily="34" charset="0"/>
                <a:ea typeface="ＭＳ Ｐゴシック" pitchFamily="-123" charset="-128"/>
                <a:cs typeface="ＭＳ Ｐゴシック" pitchFamily="-123" charset="-128"/>
              </a:rPr>
              <a:t>. Where other global civil society groups are composed of issue-specific networks of national chapters, each with its own staff, budget, and decision-making structure, </a:t>
            </a:r>
            <a:r>
              <a:rPr lang="en-US" sz="1100" dirty="0" err="1" smtClean="0">
                <a:latin typeface="Arial" pitchFamily="34" charset="0"/>
                <a:ea typeface="ＭＳ Ｐゴシック" pitchFamily="-123" charset="-128"/>
                <a:cs typeface="ＭＳ Ｐゴシック" pitchFamily="-123" charset="-128"/>
              </a:rPr>
              <a:t>Avaaz</a:t>
            </a:r>
            <a:r>
              <a:rPr lang="en-US" sz="1100" dirty="0" smtClean="0">
                <a:latin typeface="Arial" pitchFamily="34" charset="0"/>
                <a:ea typeface="ＭＳ Ｐゴシック" pitchFamily="-123" charset="-128"/>
                <a:cs typeface="ＭＳ Ｐゴシック" pitchFamily="-123" charset="-128"/>
              </a:rPr>
              <a:t> has a single, global team with a mandate to work on any issue of public concern--allowing campaigns of extraordinary nimbleness, flexibility, focus, and scale. </a:t>
            </a:r>
            <a:r>
              <a:rPr lang="en-US" sz="1100" dirty="0" err="1" smtClean="0">
                <a:latin typeface="Arial" pitchFamily="34" charset="0"/>
                <a:ea typeface="ＭＳ Ｐゴシック" pitchFamily="-123" charset="-128"/>
                <a:cs typeface="ＭＳ Ｐゴシック" pitchFamily="-123" charset="-128"/>
              </a:rPr>
              <a:t>Avaaz's</a:t>
            </a:r>
            <a:r>
              <a:rPr lang="en-US" sz="1100" dirty="0" smtClean="0">
                <a:latin typeface="Arial" pitchFamily="34" charset="0"/>
                <a:ea typeface="ＭＳ Ｐゴシック" pitchFamily="-123" charset="-128"/>
                <a:cs typeface="ＭＳ Ｐゴシック" pitchFamily="-123" charset="-128"/>
              </a:rPr>
              <a:t> online community can act like a megaphone to call attention to new issues; a lightning rod to channel broad public concern into a specific, targeted campaign; a fire truck to rush an effective response to a sudden, urgent emergency; and a stem cell that grows into whatever form of advocacy or work is best suited to meet an urgent need. </a:t>
            </a:r>
          </a:p>
          <a:p>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b="1" i="1" dirty="0" smtClean="0">
                <a:solidFill>
                  <a:srgbClr val="404040"/>
                </a:solidFill>
                <a:latin typeface="Helvetica LT Std Light" charset="0"/>
              </a:rPr>
              <a:t>Platform: Some networks seek to provide platforms for other networks to organize.</a:t>
            </a:r>
          </a:p>
          <a:p>
            <a:endParaRPr lang="en-US" b="1"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latin typeface="Arial" pitchFamily="34" charset="0"/>
                <a:ea typeface="ＭＳ Ｐゴシック" pitchFamily="-123" charset="-128"/>
                <a:cs typeface="ＭＳ Ｐゴシック" pitchFamily="-123" charset="-128"/>
              </a:rPr>
              <a:t>The Sustainable Agriculture Network (SAN) </a:t>
            </a:r>
            <a:r>
              <a:rPr lang="en-US" sz="1100" b="1" dirty="0" smtClean="0">
                <a:latin typeface="Arial" pitchFamily="34" charset="0"/>
                <a:ea typeface="ＭＳ Ｐゴシック" pitchFamily="-123" charset="-128"/>
                <a:cs typeface="ＭＳ Ｐゴシック" pitchFamily="-123" charset="-128"/>
              </a:rPr>
              <a:t>promotes efficient and productive agriculture, biodiversity conservation and sustainable community development by creating social and environmental standards. </a:t>
            </a:r>
            <a:r>
              <a:rPr lang="en-US" sz="1100" dirty="0" smtClean="0">
                <a:latin typeface="Arial" pitchFamily="34" charset="0"/>
                <a:ea typeface="ＭＳ Ｐゴシック" pitchFamily="-123" charset="-128"/>
                <a:cs typeface="ＭＳ Ｐゴシック" pitchFamily="-123" charset="-128"/>
              </a:rPr>
              <a:t>The SAN is a coalition of leading conservation groups that links responsible farmers with conscientious consumers by means of the Rainforest Alliance Certified TM seal of approval. Their collective vision is based on the concept of sustainability, recognizing that the well-being of societies and ecosystems is intertwined and dependent on development that is environmentally sound, socially equitable and economically viable. The SAN develops, manages and owns the </a:t>
            </a:r>
            <a:r>
              <a:rPr lang="en-US" sz="1100" b="1" dirty="0" smtClean="0">
                <a:latin typeface="Arial" pitchFamily="34" charset="0"/>
                <a:ea typeface="ＭＳ Ｐゴシック" pitchFamily="-123" charset="-128"/>
                <a:cs typeface="ＭＳ Ｐゴシック" pitchFamily="-123" charset="-128"/>
              </a:rPr>
              <a:t>Sustainable Agriculture Standard.</a:t>
            </a:r>
          </a:p>
          <a:p>
            <a:r>
              <a:rPr lang="en-US" sz="1100" dirty="0" smtClean="0">
                <a:latin typeface="Arial" pitchFamily="34" charset="0"/>
                <a:ea typeface="ＭＳ Ｐゴシック" pitchFamily="-123" charset="-128"/>
                <a:cs typeface="ＭＳ Ｐゴシック" pitchFamily="-123" charset="-128"/>
              </a:rPr>
              <a:t> The SAN currently includes environmental groups in Brazil, Colombia, Costa Rica, Ecuador, El Salvador, Guatemala, Honduras, India, and Mexico, with many associated academic, agriculture and social responsibility groups around the world. The SAN seeks to transform the environmental and social conditions of agriculture through the implementation of sustainable farming practices. The conservation and rural development groups that manage the certification program understand local culture, politics, language and ecology and are trained in auditing procedures according to internationally recognized guidelines.</a:t>
            </a:r>
          </a:p>
          <a:p>
            <a:endParaRPr lang="en-US" sz="1100" b="1" i="1"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b="1" i="1" dirty="0" smtClean="0">
                <a:solidFill>
                  <a:srgbClr val="404040"/>
                </a:solidFill>
                <a:latin typeface="Helvetica LT Std Light" charset="0"/>
              </a:rPr>
              <a:t>Global Standards Networks: Non-state based organizations that develop technical specifications and standards.</a:t>
            </a: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eaLnBrk="0" fontAlgn="base" hangingPunct="0">
              <a:spcBef>
                <a:spcPct val="30000"/>
              </a:spcBef>
              <a:spcAft>
                <a:spcPct val="0"/>
              </a:spcAft>
              <a:defRPr/>
            </a:pPr>
            <a:r>
              <a:rPr lang="en-US" b="1" i="1" dirty="0" smtClean="0">
                <a:solidFill>
                  <a:srgbClr val="404040"/>
                </a:solidFill>
                <a:latin typeface="Helvetica LT Std Light" charset="0"/>
              </a:rPr>
              <a:t>Climate Summit 2014</a:t>
            </a:r>
          </a:p>
          <a:p>
            <a:pPr defTabSz="864931" eaLnBrk="0" fontAlgn="base" hangingPunct="0">
              <a:spcBef>
                <a:spcPct val="30000"/>
              </a:spcBef>
              <a:spcAft>
                <a:spcPct val="0"/>
              </a:spcAft>
              <a:defRPr/>
            </a:pPr>
            <a:r>
              <a:rPr lang="en-US" b="1" i="1" dirty="0" smtClean="0">
                <a:solidFill>
                  <a:srgbClr val="404040"/>
                </a:solidFill>
                <a:latin typeface="Helvetica LT Std Light" charset="0"/>
              </a:rPr>
              <a:t>http://www.un.org/climatechange/summit2014/</a:t>
            </a:r>
          </a:p>
          <a:p>
            <a:pPr defTabSz="864931" eaLnBrk="0" fontAlgn="base" hangingPunct="0">
              <a:spcBef>
                <a:spcPct val="30000"/>
              </a:spcBef>
              <a:spcAft>
                <a:spcPct val="0"/>
              </a:spcAft>
              <a:defRPr/>
            </a:pPr>
            <a:endParaRPr lang="en-US" b="1" i="1" dirty="0" smtClean="0">
              <a:solidFill>
                <a:srgbClr val="404040"/>
              </a:solidFill>
              <a:latin typeface="Helvetica LT Std Light" charset="0"/>
            </a:endParaRP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As part of a global effort to mobilize action and ambition on climate change, United Nations Secretary-General Ban </a:t>
            </a:r>
            <a:r>
              <a:rPr lang="en-US" sz="1100" dirty="0" err="1" smtClean="0">
                <a:latin typeface="Arial" pitchFamily="34" charset="0"/>
                <a:ea typeface="ＭＳ Ｐゴシック" pitchFamily="-123" charset="-128"/>
                <a:cs typeface="ＭＳ Ｐゴシック" pitchFamily="-123" charset="-128"/>
              </a:rPr>
              <a:t>Ki</a:t>
            </a:r>
            <a:r>
              <a:rPr lang="en-US" sz="1100" dirty="0" smtClean="0">
                <a:latin typeface="Arial" pitchFamily="34" charset="0"/>
                <a:ea typeface="ＭＳ Ｐゴシック" pitchFamily="-123" charset="-128"/>
                <a:cs typeface="ＭＳ Ｐゴシック" pitchFamily="-123" charset="-128"/>
              </a:rPr>
              <a:t>-moon is inviting Heads of State and Government along with business, finance, civil society and local leaders to a Climate Summit in September 2014, New York. This Summit will be a different kind of Climate Summit. </a:t>
            </a:r>
            <a:r>
              <a:rPr lang="en-US" sz="1100" b="1" dirty="0" smtClean="0">
                <a:latin typeface="Arial" pitchFamily="34" charset="0"/>
                <a:ea typeface="ＭＳ Ｐゴシック" pitchFamily="-123" charset="-128"/>
                <a:cs typeface="ＭＳ Ｐゴシック" pitchFamily="-123" charset="-128"/>
              </a:rPr>
              <a:t>It is aimed at catalyzing action by governments, business, finance, industry, and civil society in areas for new commitments and substantial, scalable and replicable contributions to the Summit that will help the world shift toward a low-carbon economy. </a:t>
            </a:r>
          </a:p>
          <a:p>
            <a:pPr defTabSz="864931" eaLnBrk="0" fontAlgn="base" hangingPunct="0">
              <a:spcBef>
                <a:spcPct val="30000"/>
              </a:spcBef>
              <a:spcAft>
                <a:spcPct val="0"/>
              </a:spcAft>
              <a:defRPr/>
            </a:pPr>
            <a:endParaRPr lang="en-US" sz="1100" b="1"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The Summit will come one year before countries aim to conclude a global climate agreement in 2015 through the United Nations Framework Convention on Climate Change. Although the 2014 Climate Summit is not part of the negotiating process, countries have recognized the value of the Summit, including by welcoming the Secretary-General’s efforts in a Decision of the Doha climate conference in 2012. </a:t>
            </a:r>
            <a:r>
              <a:rPr lang="en-US" sz="1100" b="1" dirty="0" smtClean="0">
                <a:latin typeface="Arial" pitchFamily="34" charset="0"/>
                <a:ea typeface="ＭＳ Ｐゴシック" pitchFamily="-123" charset="-128"/>
                <a:cs typeface="ＭＳ Ｐゴシック" pitchFamily="-123" charset="-128"/>
              </a:rPr>
              <a:t>By catalyzing action on climate change prior to the UNFCCC Climate Change Conference in 2015, the Secretary-General intends to build a solid foundation on which to anchor successful negotiations and sustained progress on the road to reducing emissions and strengthening adaptation strategies.</a:t>
            </a:r>
            <a:endParaRPr lang="en-US" b="1" i="1" dirty="0" smtClean="0">
              <a:solidFill>
                <a:srgbClr val="404040"/>
              </a:solidFill>
              <a:latin typeface="Helvetica LT Std Light" charset="0"/>
            </a:endParaRP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latin typeface="Arial" pitchFamily="34" charset="0"/>
                <a:ea typeface="ＭＳ Ｐゴシック" pitchFamily="-123" charset="-128"/>
                <a:cs typeface="ＭＳ Ｐゴシック" pitchFamily="-123" charset="-128"/>
              </a:rPr>
              <a:t>World Economic Forum</a:t>
            </a:r>
          </a:p>
          <a:p>
            <a:endParaRPr lang="en-US" sz="1100" b="1" i="1"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Profound political, economic, social and, above all, technological forces are transforming our lives, communities and institutions. Rapidly crossing geographic, gender and generational boundaries, they are shifting power from traditional hierarchies to networked </a:t>
            </a:r>
            <a:r>
              <a:rPr lang="en-US" sz="1100" dirty="0" err="1" smtClean="0">
                <a:latin typeface="Arial" pitchFamily="34" charset="0"/>
                <a:ea typeface="ＭＳ Ｐゴシック" pitchFamily="-123" charset="-128"/>
                <a:cs typeface="ＭＳ Ｐゴシック" pitchFamily="-123" charset="-128"/>
              </a:rPr>
              <a:t>heterarchies</a:t>
            </a:r>
            <a:r>
              <a:rPr lang="en-US" sz="1100" dirty="0" smtClean="0">
                <a:latin typeface="Arial" pitchFamily="34" charset="0"/>
                <a:ea typeface="ＭＳ Ｐゴシック" pitchFamily="-123" charset="-128"/>
                <a:cs typeface="ＭＳ Ｐゴシック" pitchFamily="-123" charset="-128"/>
              </a:rPr>
              <a:t>. Yet the international community remains focused on crisis rather than strategically driven in the face of the trends, drivers and opportunities pushing global, regional and industry transformation.</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“The Reshaping of the World: Consequences for Society, Politics and Business” is therefore the thematic focus of the World Economic Forum Annual Meeting 2014. Our aim is to develop the insights, initiatives and actions necessary to respond to current and emerging challenges.</a:t>
            </a:r>
            <a:endParaRPr lang="en-US" sz="1100" b="1" i="1" dirty="0" smtClean="0">
              <a:latin typeface="Arial" pitchFamily="34" charset="0"/>
              <a:ea typeface="ＭＳ Ｐゴシック" pitchFamily="-123" charset="-128"/>
              <a:cs typeface="ＭＳ Ｐゴシック" pitchFamily="-123" charset="-128"/>
            </a:endParaRPr>
          </a:p>
          <a:p>
            <a:endParaRPr lang="en-US" sz="1100" b="1" i="1"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b="1" i="1" dirty="0" smtClean="0">
                <a:latin typeface="Arial" pitchFamily="34" charset="0"/>
                <a:ea typeface="ＭＳ Ｐゴシック" pitchFamily="-123" charset="-128"/>
                <a:cs typeface="ＭＳ Ｐゴシック" pitchFamily="-123" charset="-128"/>
              </a:rPr>
              <a:t>Networked Institutions: </a:t>
            </a:r>
            <a:r>
              <a:rPr lang="en-US" b="1" i="1" dirty="0" smtClean="0">
                <a:solidFill>
                  <a:srgbClr val="404040"/>
                </a:solidFill>
                <a:latin typeface="Helvetica LT Std Light" charset="0"/>
              </a:rPr>
              <a:t>Some networks provide such a wide range of capabilities they could be described as Networked Institutions.</a:t>
            </a:r>
            <a:br>
              <a:rPr lang="en-US" b="1" i="1" dirty="0" smtClean="0">
                <a:solidFill>
                  <a:srgbClr val="404040"/>
                </a:solidFill>
                <a:latin typeface="Helvetica LT Std Light" charset="0"/>
              </a:rPr>
            </a:br>
            <a:r>
              <a:rPr lang="en-US" b="1" i="1" dirty="0" smtClean="0">
                <a:solidFill>
                  <a:srgbClr val="404040"/>
                </a:solidFill>
                <a:latin typeface="Helvetica LT Std Light" charset="0"/>
              </a:rPr>
              <a:t>They are not state-based but rather true multi-stakeholder networks. But the value they generate can range from knowledge generation, advocacy and policy development to the actual delivery of solutions to global problems. </a:t>
            </a:r>
          </a:p>
          <a:p>
            <a:endParaRPr lang="en-US" b="1" i="1" u="none"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Insert</a:t>
            </a:r>
            <a:r>
              <a:rPr lang="en-US" baseline="0" dirty="0" smtClean="0"/>
              <a:t> 7 issues </a:t>
            </a:r>
            <a:endParaRPr lang="en-US" dirty="0"/>
          </a:p>
        </p:txBody>
      </p:sp>
      <p:sp>
        <p:nvSpPr>
          <p:cNvPr id="4" name="Slide Number Placeholder 3"/>
          <p:cNvSpPr>
            <a:spLocks noGrp="1"/>
          </p:cNvSpPr>
          <p:nvPr>
            <p:ph type="sldNum" sz="quarter" idx="10"/>
          </p:nvPr>
        </p:nvSpPr>
        <p:spPr/>
        <p:txBody>
          <a:bodyPr/>
          <a:lstStyle/>
          <a:p>
            <a:fld id="{E087AE2E-AA5B-1849-AF22-7196D4776CAA}"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Abdul </a:t>
            </a:r>
            <a:r>
              <a:rPr lang="en-US" dirty="0" err="1" smtClean="0"/>
              <a:t>Latif</a:t>
            </a:r>
            <a:r>
              <a:rPr lang="en-US" dirty="0" smtClean="0"/>
              <a:t> </a:t>
            </a:r>
            <a:r>
              <a:rPr lang="en-US" dirty="0" err="1" smtClean="0"/>
              <a:t>Jameel</a:t>
            </a:r>
            <a:r>
              <a:rPr lang="en-US" dirty="0" smtClean="0"/>
              <a:t> Poverty Action Lab (J-PAL) was established in 2003 as a research center at the Economics Department at the Massachusetts Institute of Technology. Since then, it has grown into a </a:t>
            </a:r>
            <a:r>
              <a:rPr lang="en-US" b="1" dirty="0" smtClean="0"/>
              <a:t>global network of researchers who use randomized evaluations to answer critical policy questions in the fight against poverty.</a:t>
            </a:r>
            <a:r>
              <a:rPr lang="en-US" b="1" baseline="0" dirty="0" smtClean="0"/>
              <a:t> </a:t>
            </a:r>
          </a:p>
          <a:p>
            <a:endParaRPr lang="en-US" b="0" baseline="0" dirty="0" smtClean="0"/>
          </a:p>
          <a:p>
            <a:r>
              <a:rPr lang="en-US" b="0" dirty="0" smtClean="0"/>
              <a:t>J-</a:t>
            </a:r>
            <a:r>
              <a:rPr lang="en-US" b="0" dirty="0" err="1" smtClean="0"/>
              <a:t>PAL’s</a:t>
            </a:r>
            <a:r>
              <a:rPr lang="en-US" b="0" dirty="0" smtClean="0"/>
              <a:t> mission is to reduce poverty by ensuring that policy is based on scientific evidence, and research is translated into action. We do this through three main activities:</a:t>
            </a:r>
            <a:r>
              <a:rPr lang="en-US" b="0" baseline="0" dirty="0" smtClean="0"/>
              <a:t> </a:t>
            </a:r>
          </a:p>
          <a:p>
            <a:r>
              <a:rPr lang="en-US" dirty="0" smtClean="0"/>
              <a:t>Conducting Rigorous Impact Evaluations: J-PAL researchers conduct randomized evaluations to test and improve the effectiveness of programs and policies aimed at reducing poverty.</a:t>
            </a:r>
          </a:p>
          <a:p>
            <a:r>
              <a:rPr lang="en-US" dirty="0" smtClean="0"/>
              <a:t>Policy Outreach: J-</a:t>
            </a:r>
            <a:r>
              <a:rPr lang="en-US" dirty="0" err="1" smtClean="0"/>
              <a:t>PAL’s</a:t>
            </a:r>
            <a:r>
              <a:rPr lang="en-US" dirty="0" smtClean="0"/>
              <a:t> policy group analyzes and disseminates research results and builds partnerships with policymakers to ensure that policy is driven by evidence, and effective programs are scaled up.</a:t>
            </a:r>
          </a:p>
          <a:p>
            <a:r>
              <a:rPr lang="en-US" dirty="0" smtClean="0"/>
              <a:t>Capacity Building: J-PAL equips practitioners with the expertise to carry out their own rigorous evaluations through training courses and joint research projects.</a:t>
            </a:r>
            <a:endParaRPr lang="en-US" b="1" i="1" dirty="0" smtClean="0"/>
          </a:p>
          <a:p>
            <a:endParaRPr lang="en-US" b="1" i="1" dirty="0" smtClean="0"/>
          </a:p>
          <a:p>
            <a:pPr defTabSz="864931" eaLnBrk="0" fontAlgn="base" hangingPunct="0">
              <a:spcBef>
                <a:spcPct val="30000"/>
              </a:spcBef>
              <a:spcAft>
                <a:spcPct val="0"/>
              </a:spcAft>
              <a:defRPr/>
            </a:pPr>
            <a:r>
              <a:rPr lang="en-US" b="1" i="1" dirty="0" smtClean="0">
                <a:solidFill>
                  <a:srgbClr val="404040"/>
                </a:solidFill>
                <a:latin typeface="Helvetica LT Std Light" charset="0"/>
              </a:rPr>
              <a:t>The primary function of Knowledge Networks is to develop new thinking, research, ideas and policies that can be helpful in solving global problems.</a:t>
            </a:r>
            <a:r>
              <a:rPr lang="en-US" b="1" i="1" baseline="0" dirty="0" smtClean="0">
                <a:solidFill>
                  <a:srgbClr val="404040"/>
                </a:solidFill>
                <a:latin typeface="Helvetica LT Std Light" charset="0"/>
              </a:rPr>
              <a:t> </a:t>
            </a:r>
            <a:r>
              <a:rPr lang="en-US" b="1" i="1" dirty="0" smtClean="0">
                <a:solidFill>
                  <a:srgbClr val="404040"/>
                </a:solidFill>
                <a:latin typeface="Helvetica LT Std Light" charset="0"/>
              </a:rPr>
              <a:t>Their emphasis is on the creation of new ideas,</a:t>
            </a:r>
            <a:r>
              <a:rPr lang="en-US" b="1" i="1" baseline="0" dirty="0" smtClean="0">
                <a:solidFill>
                  <a:srgbClr val="404040"/>
                </a:solidFill>
                <a:latin typeface="Helvetica LT Std Light" charset="0"/>
              </a:rPr>
              <a:t> </a:t>
            </a:r>
            <a:r>
              <a:rPr lang="en-US" b="1" i="1" dirty="0" smtClean="0">
                <a:solidFill>
                  <a:srgbClr val="404040"/>
                </a:solidFill>
                <a:latin typeface="Helvetica LT Std Light" charset="0"/>
              </a:rPr>
              <a:t>not their advocacy. </a:t>
            </a: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100" b="1" dirty="0" smtClean="0">
                <a:latin typeface="Arial" pitchFamily="34" charset="0"/>
                <a:ea typeface="ＭＳ Ｐゴシック" pitchFamily="-123" charset="-128"/>
                <a:cs typeface="ＭＳ Ｐゴシック" pitchFamily="-123" charset="-128"/>
              </a:rPr>
              <a:t>Digital Jobs Africa</a:t>
            </a:r>
          </a:p>
          <a:p>
            <a:r>
              <a:rPr lang="en-US" sz="1100" dirty="0" smtClean="0">
                <a:latin typeface="Arial" pitchFamily="34" charset="0"/>
                <a:ea typeface="ＭＳ Ｐゴシック" pitchFamily="-123" charset="-128"/>
                <a:cs typeface="ＭＳ Ｐゴシック" pitchFamily="-123" charset="-128"/>
              </a:rPr>
              <a:t>Digital Jobs Africa aims to impact 1 million lives in six countries in Africa by catalyzing sustainable Information Communication Technology-enabled (ICT) employment opportunities and skills training for high potential but disadvantaged African youth, thereby generating social and economic opportunities for those employed, their families and communities. The Foundation will work in close partnership with other stakeholders – private sector, government, civil society and the development community – to leverage significant funds and align complementary programs in order to achieve the impact goal.</a:t>
            </a:r>
            <a:endParaRPr lang="en-US" dirty="0" smtClean="0"/>
          </a:p>
          <a:p>
            <a:endParaRPr lang="en-US" dirty="0" smtClean="0"/>
          </a:p>
          <a:p>
            <a:r>
              <a:rPr lang="en-US" sz="1100" dirty="0" smtClean="0">
                <a:latin typeface="Arial" pitchFamily="34" charset="0"/>
                <a:ea typeface="ＭＳ Ｐゴシック" pitchFamily="-123" charset="-128"/>
                <a:cs typeface="ＭＳ Ｐゴシック" pitchFamily="-123" charset="-128"/>
              </a:rPr>
              <a:t>Digital Jobs Africa will seize the opportunity presented by the youth bulge in Africa and the phenomenal rise of the Information Communication Technology (ICT) sector to bring about sustainable impact, through job creation. To achieve its goal, Digital Jobs Africa will focus on three targeted interventions:</a:t>
            </a:r>
            <a:endParaRPr lang="en-US" dirty="0" smtClean="0"/>
          </a:p>
          <a:p>
            <a:endParaRPr lang="en-US" dirty="0" smtClean="0"/>
          </a:p>
          <a:p>
            <a:pPr marL="216233" indent="-216233">
              <a:buAutoNum type="arabicParenR"/>
            </a:pPr>
            <a:r>
              <a:rPr lang="en-US" sz="1100" dirty="0" smtClean="0">
                <a:latin typeface="Arial" pitchFamily="34" charset="0"/>
                <a:ea typeface="ＭＳ Ｐゴシック" pitchFamily="-123" charset="-128"/>
                <a:cs typeface="ＭＳ Ｐゴシック" pitchFamily="-123" charset="-128"/>
              </a:rPr>
              <a:t>Grow the Impact Sourcing sector by encouraging and enabling the private sector to incorporate the practice into their business model</a:t>
            </a:r>
            <a:r>
              <a:rPr lang="en-US" sz="1100" b="1" dirty="0" smtClean="0">
                <a:latin typeface="Arial" pitchFamily="34" charset="0"/>
                <a:ea typeface="ＭＳ Ｐゴシック" pitchFamily="-123" charset="-128"/>
                <a:cs typeface="ＭＳ Ｐゴシック" pitchFamily="-123" charset="-128"/>
              </a:rPr>
              <a:t> </a:t>
            </a:r>
            <a:r>
              <a:rPr lang="en-US" sz="1100" dirty="0" smtClean="0">
                <a:latin typeface="Arial" pitchFamily="34" charset="0"/>
                <a:ea typeface="ＭＳ Ｐゴシック" pitchFamily="-123" charset="-128"/>
                <a:cs typeface="ＭＳ Ｐゴシック" pitchFamily="-123" charset="-128"/>
              </a:rPr>
              <a:t>and identify other digital job opportunities beyond Impact Sourcing</a:t>
            </a:r>
          </a:p>
          <a:p>
            <a:pPr marL="216233" indent="-216233">
              <a:buAutoNum type="arabicParenR"/>
            </a:pPr>
            <a:r>
              <a:rPr lang="en-US" sz="1100" dirty="0" smtClean="0">
                <a:latin typeface="Arial" pitchFamily="34" charset="0"/>
                <a:ea typeface="ＭＳ Ｐゴシック" pitchFamily="-123" charset="-128"/>
                <a:cs typeface="ＭＳ Ｐゴシック" pitchFamily="-123" charset="-128"/>
              </a:rPr>
              <a:t>Skills development and training to prepare young people for digital jobs such as data entry, service center support, online research, tagging audio and video files, and learning Android and </a:t>
            </a:r>
            <a:r>
              <a:rPr lang="en-US" sz="1100" dirty="0" err="1" smtClean="0">
                <a:latin typeface="Arial" pitchFamily="34" charset="0"/>
                <a:ea typeface="ＭＳ Ｐゴシック" pitchFamily="-123" charset="-128"/>
                <a:cs typeface="ＭＳ Ｐゴシック" pitchFamily="-123" charset="-128"/>
              </a:rPr>
              <a:t>iOS</a:t>
            </a:r>
            <a:r>
              <a:rPr lang="en-US" sz="1100" dirty="0" smtClean="0">
                <a:latin typeface="Arial" pitchFamily="34" charset="0"/>
                <a:ea typeface="ＭＳ Ｐゴシック" pitchFamily="-123" charset="-128"/>
                <a:cs typeface="ＭＳ Ｐゴシック" pitchFamily="-123" charset="-128"/>
              </a:rPr>
              <a:t> platforms</a:t>
            </a:r>
          </a:p>
          <a:p>
            <a:pPr marL="216233" indent="-216233">
              <a:buAutoNum type="arabicParenR"/>
            </a:pPr>
            <a:r>
              <a:rPr lang="en-US" sz="1100" dirty="0" smtClean="0">
                <a:latin typeface="Arial" pitchFamily="34" charset="0"/>
                <a:ea typeface="ＭＳ Ｐゴシック" pitchFamily="-123" charset="-128"/>
                <a:cs typeface="ＭＳ Ｐゴシック" pitchFamily="-123" charset="-128"/>
              </a:rPr>
              <a:t>Support an enabling environment for digital jobs</a:t>
            </a:r>
          </a:p>
          <a:p>
            <a:endParaRPr lang="en-US" sz="1100" b="1" dirty="0" smtClean="0">
              <a:latin typeface="Arial" pitchFamily="34" charset="0"/>
              <a:ea typeface="ＭＳ Ｐゴシック" pitchFamily="-123" charset="-128"/>
              <a:cs typeface="ＭＳ Ｐゴシック" pitchFamily="-123" charset="-128"/>
            </a:endParaRPr>
          </a:p>
          <a:p>
            <a:endParaRPr lang="en-US" dirty="0" smtClean="0"/>
          </a:p>
          <a:p>
            <a:pPr defTabSz="864931" eaLnBrk="0" fontAlgn="base" hangingPunct="0">
              <a:spcBef>
                <a:spcPct val="30000"/>
              </a:spcBef>
              <a:spcAft>
                <a:spcPct val="0"/>
              </a:spcAft>
              <a:defRPr/>
            </a:pPr>
            <a:r>
              <a:rPr lang="en-US" b="1" i="1" dirty="0" smtClean="0">
                <a:solidFill>
                  <a:srgbClr val="404040"/>
                </a:solidFill>
                <a:latin typeface="Helvetica LT Std Light" charset="0"/>
              </a:rPr>
              <a:t>Operational</a:t>
            </a:r>
            <a:r>
              <a:rPr lang="en-US" b="1" i="1" baseline="0" dirty="0" smtClean="0">
                <a:solidFill>
                  <a:srgbClr val="404040"/>
                </a:solidFill>
                <a:latin typeface="Helvetica LT Std Light" charset="0"/>
              </a:rPr>
              <a:t> and Delivery Network: </a:t>
            </a:r>
            <a:r>
              <a:rPr lang="en-US" b="1" i="1" dirty="0" smtClean="0">
                <a:solidFill>
                  <a:srgbClr val="404040"/>
                </a:solidFill>
                <a:latin typeface="Helvetica LT Std Light" charset="0"/>
              </a:rPr>
              <a:t>This class of networks actually delivers the change it seeks, supplementing or even bypassing the efforts of traditional institutions.</a:t>
            </a: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Habitat Jam was a massive online event organized by the United Nations Human Settlements </a:t>
            </a:r>
            <a:r>
              <a:rPr lang="en-US" sz="1100" dirty="0" err="1" smtClean="0">
                <a:latin typeface="Arial" pitchFamily="34" charset="0"/>
                <a:ea typeface="ＭＳ Ｐゴシック" pitchFamily="-123" charset="-128"/>
                <a:cs typeface="ＭＳ Ｐゴシック" pitchFamily="-123" charset="-128"/>
              </a:rPr>
              <a:t>Programme</a:t>
            </a:r>
            <a:r>
              <a:rPr lang="en-US" sz="1100" dirty="0" smtClean="0">
                <a:latin typeface="Arial" pitchFamily="34" charset="0"/>
                <a:ea typeface="ＭＳ Ｐゴシック" pitchFamily="-123" charset="-128"/>
                <a:cs typeface="ＭＳ Ｐゴシック" pitchFamily="-123" charset="-128"/>
              </a:rPr>
              <a:t> (UN-HABITAT), the Government of Canada and IBM. It was held on December 1-4 2005 to help solve urgent problems of the world's cities. Habitat Jam was conceived to set the stage for the World Urban Forum 3 conference, which was held in Vancouver in June 2006. </a:t>
            </a:r>
            <a:r>
              <a:rPr lang="en-US" sz="1100" b="1" dirty="0" smtClean="0">
                <a:latin typeface="Arial" pitchFamily="34" charset="0"/>
                <a:ea typeface="ＭＳ Ｐゴシック" pitchFamily="-123" charset="-128"/>
                <a:cs typeface="ＭＳ Ｐゴシック" pitchFamily="-123" charset="-128"/>
              </a:rPr>
              <a:t>Ideas collected through the Jam were used to define themes and shape discussion topics for delegates attending the conference. </a:t>
            </a:r>
          </a:p>
          <a:p>
            <a:pPr defTabSz="864931" eaLnBrk="0" fontAlgn="base" hangingPunct="0">
              <a:spcBef>
                <a:spcPct val="30000"/>
              </a:spcBef>
              <a:spcAft>
                <a:spcPct val="0"/>
              </a:spcAft>
              <a:defRPr/>
            </a:pPr>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The Habitat Jam broke down the barriers of language, literacy, disability, poverty, war and the digital divide to enable over 39,000 people from 158 countries to begin a conversation that some say will change the world. </a:t>
            </a:r>
          </a:p>
          <a:p>
            <a:pPr defTabSz="864931" eaLnBrk="0" fontAlgn="base" hangingPunct="0">
              <a:spcBef>
                <a:spcPct val="30000"/>
              </a:spcBef>
              <a:spcAft>
                <a:spcPct val="0"/>
              </a:spcAft>
              <a:defRPr/>
            </a:pPr>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Participation in Habitat Jam was open to public and private-sector organizations and individuals around the world with an interest in urban issues (poverty, water, sustainability, safety). The diversity of the 39,000 who began the conversation was impressive – slum-dwellers participated alongside government ministers, who participated alongside school children who participated alongside leading academics. The conversation ranged across the issues of poverty, transportation, clean water, governance, and other issues of importance to people living in cities – </a:t>
            </a:r>
            <a:r>
              <a:rPr lang="en-US" sz="1100" b="1" dirty="0" smtClean="0">
                <a:latin typeface="Arial" pitchFamily="34" charset="0"/>
                <a:ea typeface="ＭＳ Ｐゴシック" pitchFamily="-123" charset="-128"/>
                <a:cs typeface="ＭＳ Ｐゴシック" pitchFamily="-123" charset="-128"/>
              </a:rPr>
              <a:t>especially those who are poor.</a:t>
            </a:r>
            <a:endParaRPr lang="en-US" sz="1100" dirty="0" smtClean="0">
              <a:latin typeface="Arial" pitchFamily="34" charset="0"/>
              <a:ea typeface="ＭＳ Ｐゴシック" pitchFamily="-123" charset="-128"/>
              <a:cs typeface="ＭＳ Ｐゴシック" pitchFamily="-123" charset="-128"/>
            </a:endParaRPr>
          </a:p>
          <a:p>
            <a:endParaRPr lang="en-US" dirty="0" smtClean="0"/>
          </a:p>
          <a:p>
            <a:r>
              <a:rPr lang="en-US" sz="1100" b="1" dirty="0" smtClean="0">
                <a:latin typeface="Arial" pitchFamily="34" charset="0"/>
                <a:ea typeface="ＭＳ Ｐゴシック" pitchFamily="-123" charset="-128"/>
                <a:cs typeface="ＭＳ Ｐゴシック" pitchFamily="-123" charset="-128"/>
              </a:rPr>
              <a:t>IBM provided an Internet-based, collaborative environment that could accommodate up to 100,000 participants worldwide. </a:t>
            </a:r>
            <a:r>
              <a:rPr lang="en-US" sz="1100" dirty="0" smtClean="0">
                <a:latin typeface="Arial" pitchFamily="34" charset="0"/>
                <a:ea typeface="ＭＳ Ｐゴシック" pitchFamily="-123" charset="-128"/>
                <a:cs typeface="ＭＳ Ｐゴシック" pitchFamily="-123" charset="-128"/>
              </a:rPr>
              <a:t>The IBM team customized the Jam application, hosted Habitat Jam, provided advice and guidance to the World Urban Forum organization, analyzed the data collected, participated at the conference, and assisted in public relations and marketing activities. IBM had used online Jams internally since 2001 to enable global collaboration among </a:t>
            </a:r>
            <a:r>
              <a:rPr lang="en-US" sz="1100" dirty="0" err="1" smtClean="0">
                <a:latin typeface="Arial" pitchFamily="34" charset="0"/>
                <a:ea typeface="ＭＳ Ｐゴシック" pitchFamily="-123" charset="-128"/>
                <a:cs typeface="ＭＳ Ｐゴシック" pitchFamily="-123" charset="-128"/>
              </a:rPr>
              <a:t>IBMers</a:t>
            </a:r>
            <a:r>
              <a:rPr lang="en-US" sz="1100" dirty="0" smtClean="0">
                <a:latin typeface="Arial" pitchFamily="34" charset="0"/>
                <a:ea typeface="ＭＳ Ｐゴシック" pitchFamily="-123" charset="-128"/>
                <a:cs typeface="ＭＳ Ｐゴシック" pitchFamily="-123" charset="-128"/>
              </a:rPr>
              <a:t>. IBM's home-grown Jams are one of the business world's prime examples of collaborative innovation.</a:t>
            </a:r>
          </a:p>
          <a:p>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endParaRPr lang="en-US" dirty="0" smtClean="0">
              <a:solidFill>
                <a:srgbClr val="404040"/>
              </a:solidFill>
              <a:latin typeface="Helvetica LT Std Light" charset="0"/>
            </a:endParaRPr>
          </a:p>
          <a:p>
            <a:pPr defTabSz="864931" eaLnBrk="0" fontAlgn="base" hangingPunct="0">
              <a:spcBef>
                <a:spcPct val="30000"/>
              </a:spcBef>
              <a:spcAft>
                <a:spcPct val="0"/>
              </a:spcAft>
              <a:defRPr/>
            </a:pPr>
            <a:r>
              <a:rPr lang="en-US" b="1" i="1" dirty="0" smtClean="0">
                <a:solidFill>
                  <a:srgbClr val="404040"/>
                </a:solidFill>
                <a:latin typeface="Helvetica LT Std Light" charset="0"/>
              </a:rPr>
              <a:t>Policy Networks:</a:t>
            </a:r>
            <a:r>
              <a:rPr lang="en-US" b="1" i="1" baseline="0" dirty="0" smtClean="0">
                <a:solidFill>
                  <a:srgbClr val="404040"/>
                </a:solidFill>
                <a:latin typeface="Helvetica LT Std Light" charset="0"/>
              </a:rPr>
              <a:t> </a:t>
            </a:r>
            <a:r>
              <a:rPr lang="en-US" b="1" i="1" dirty="0" smtClean="0">
                <a:solidFill>
                  <a:srgbClr val="404040"/>
                </a:solidFill>
                <a:latin typeface="Helvetica LT Std Light" charset="0"/>
              </a:rPr>
              <a:t>Sometimes networks create government policy, even though they may consist of non-governmental players. Policy Networks may or may not be created or even encouraged by formal governments or government institutions.</a:t>
            </a:r>
            <a:r>
              <a:rPr lang="en-US" b="1" i="1" baseline="0" dirty="0" smtClean="0">
                <a:solidFill>
                  <a:srgbClr val="404040"/>
                </a:solidFill>
                <a:latin typeface="Helvetica LT Std Light" charset="0"/>
              </a:rPr>
              <a:t> </a:t>
            </a:r>
            <a:r>
              <a:rPr lang="en-US" b="1" i="1" dirty="0" smtClean="0">
                <a:solidFill>
                  <a:srgbClr val="404040"/>
                </a:solidFill>
                <a:latin typeface="Helvetica LT Std Light" charset="0"/>
              </a:rPr>
              <a:t>Some policy networks support policy development or create an alternative for policy. Policy networks also exist to create and encourage discussions on policy issues.</a:t>
            </a:r>
          </a:p>
          <a:p>
            <a:endParaRPr lang="en-US" sz="1100" dirty="0" smtClean="0">
              <a:latin typeface="Arial" pitchFamily="34" charset="0"/>
              <a:ea typeface="ＭＳ Ｐゴシック" pitchFamily="-123" charset="-128"/>
              <a:cs typeface="ＭＳ Ｐゴシック" pitchFamily="-123" charset="-128"/>
            </a:endParaRPr>
          </a:p>
          <a:p>
            <a:endParaRPr lang="en-US" sz="1100" dirty="0" smtClean="0">
              <a:latin typeface="Arial" pitchFamily="34" charset="0"/>
              <a:ea typeface="ＭＳ Ｐゴシック" pitchFamily="-123" charset="-128"/>
              <a:cs typeface="ＭＳ Ｐゴシック" pitchFamily="-123" charset="-128"/>
            </a:endParaRP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100" dirty="0" smtClean="0">
                <a:latin typeface="Arial" pitchFamily="34" charset="0"/>
                <a:ea typeface="ＭＳ Ｐゴシック" pitchFamily="-123" charset="-128"/>
                <a:cs typeface="ＭＳ Ｐゴシック" pitchFamily="-123" charset="-128"/>
              </a:rPr>
              <a:t>ONE is a campaigning and advocacy organization of more than 3 million people taking action to end extreme poverty and preventable disease, particularly in Africa… because the facts show extreme poverty has already been cut in half and can be virtually eliminated by 2030, but only if we act with urgency now.</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Cofounded by Bono and strictly nonpartisan, we raise public awareness and work with political leaders to combat AIDS and preventable diseases, increase investments in agriculture and nutrition, and demand greater transparency in poverty-fighting programs.  ONE also works closely with African activists and policymakers as they fight corruption, promote poverty-fighting priorities, monitor the use of aid, and help build civil society and free enterprise. </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ONE is not a grant-making organization and does not solicit funding from the public or receive government funding. ONE is funded almost entirely by a handful of philanthropists and foundations. We achieve change through advocacy -- our teams in Washington, D.C., London, Johannesburg, Brussels, Berlin, and Paris educate and lobby governments to shape policy solutions that save and improve millions of </a:t>
            </a:r>
            <a:r>
              <a:rPr lang="en-US" sz="1100" dirty="0" err="1" smtClean="0">
                <a:latin typeface="Arial" pitchFamily="34" charset="0"/>
                <a:ea typeface="ＭＳ Ｐゴシック" pitchFamily="-123" charset="-128"/>
                <a:cs typeface="ＭＳ Ｐゴシック" pitchFamily="-123" charset="-128"/>
              </a:rPr>
              <a:t>lives.In</a:t>
            </a:r>
            <a:r>
              <a:rPr lang="en-US" sz="1100" dirty="0" smtClean="0">
                <a:latin typeface="Arial" pitchFamily="34" charset="0"/>
                <a:ea typeface="ＭＳ Ｐゴシック" pitchFamily="-123" charset="-128"/>
                <a:cs typeface="ＭＳ Ｐゴシック" pitchFamily="-123" charset="-128"/>
              </a:rPr>
              <a:t> recent years, </a:t>
            </a:r>
            <a:r>
              <a:rPr lang="en-US" sz="1100" dirty="0" err="1" smtClean="0">
                <a:latin typeface="Arial" pitchFamily="34" charset="0"/>
                <a:ea typeface="ＭＳ Ｐゴシック" pitchFamily="-123" charset="-128"/>
                <a:cs typeface="ＭＳ Ｐゴシック" pitchFamily="-123" charset="-128"/>
              </a:rPr>
              <a:t>ONE’s</a:t>
            </a:r>
            <a:r>
              <a:rPr lang="en-US" sz="1100" dirty="0" smtClean="0">
                <a:latin typeface="Arial" pitchFamily="34" charset="0"/>
                <a:ea typeface="ＭＳ Ｐゴシック" pitchFamily="-123" charset="-128"/>
                <a:cs typeface="ＭＳ Ｐゴシック" pitchFamily="-123" charset="-128"/>
              </a:rPr>
              <a:t> members, together with other non-profit partners, have played an important role in persuading governments to support effective programs and policies that are making a measurable difference in fighting extreme poverty and disease. As a result of these advocacy efforts, more than 7.5 million people living in Africa today have access to lifesaving AIDS medication, up from only 50,000 in 2002. Malaria has been cut by 75% in eight African countries since 2000, and 51 million more children across sub-Saharan Africa are now going to primary school.</a:t>
            </a:r>
            <a:endParaRPr lang="en-US" dirty="0" smtClean="0"/>
          </a:p>
          <a:p>
            <a:endParaRPr lang="en-US" dirty="0" smtClean="0"/>
          </a:p>
          <a:p>
            <a:endParaRPr lang="en-US" dirty="0" smtClean="0"/>
          </a:p>
          <a:p>
            <a:pPr defTabSz="864931" eaLnBrk="0" fontAlgn="base" hangingPunct="0">
              <a:spcBef>
                <a:spcPct val="30000"/>
              </a:spcBef>
              <a:spcAft>
                <a:spcPct val="0"/>
              </a:spcAft>
              <a:defRPr/>
            </a:pPr>
            <a:r>
              <a:rPr lang="en-US" b="1" i="1" dirty="0" smtClean="0">
                <a:solidFill>
                  <a:srgbClr val="404040"/>
                </a:solidFill>
                <a:latin typeface="Helvetica LT Std Light" charset="0"/>
              </a:rPr>
              <a:t>Advocacy Networks seek to change the agenda or policies of governments, corporations or other institutions.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38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latin typeface="Arial" pitchFamily="34" charset="0"/>
                <a:ea typeface="ＭＳ Ｐゴシック" pitchFamily="-123" charset="-128"/>
                <a:cs typeface="ＭＳ Ｐゴシック" pitchFamily="-123" charset="-128"/>
              </a:rPr>
              <a:t>Social Watch is an international network of citizens’ organizations in the struggle to eradicate poverty and the causes of poverty, to end all forms of discrimination and racism, to ensure an equitable distribution of wealth and the realization of human rights. They are committed to peace, social, economic, environment and gender justice, and we emphasize the right of all people not to be poor. </a:t>
            </a:r>
          </a:p>
          <a:p>
            <a:endParaRPr lang="en-US" sz="1100" dirty="0" smtClean="0">
              <a:latin typeface="Arial" pitchFamily="34" charset="0"/>
              <a:ea typeface="ＭＳ Ｐゴシック" pitchFamily="-123" charset="-128"/>
              <a:cs typeface="ＭＳ Ｐゴシック" pitchFamily="-123" charset="-128"/>
            </a:endParaRPr>
          </a:p>
          <a:p>
            <a:r>
              <a:rPr lang="en-US" sz="1100" b="1" dirty="0" smtClean="0">
                <a:latin typeface="Arial" pitchFamily="34" charset="0"/>
                <a:ea typeface="ＭＳ Ｐゴシック" pitchFamily="-123" charset="-128"/>
                <a:cs typeface="ＭＳ Ｐゴシック" pitchFamily="-123" charset="-128"/>
              </a:rPr>
              <a:t>Social Watch holds governments, the UN system and international organizations accountable for the </a:t>
            </a:r>
            <a:r>
              <a:rPr lang="en-US" sz="1100" b="1" dirty="0" err="1" smtClean="0">
                <a:latin typeface="Arial" pitchFamily="34" charset="0"/>
                <a:ea typeface="ＭＳ Ｐゴシック" pitchFamily="-123" charset="-128"/>
                <a:cs typeface="ＭＳ Ｐゴシック" pitchFamily="-123" charset="-128"/>
              </a:rPr>
              <a:t>fulfilment</a:t>
            </a:r>
            <a:r>
              <a:rPr lang="en-US" sz="1100" b="1" dirty="0" smtClean="0">
                <a:latin typeface="Arial" pitchFamily="34" charset="0"/>
                <a:ea typeface="ＭＳ Ｐゴシック" pitchFamily="-123" charset="-128"/>
                <a:cs typeface="ＭＳ Ｐゴシック" pitchFamily="-123" charset="-128"/>
              </a:rPr>
              <a:t> of national, regional and international commitments to eradicate poverty. </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Social Watch will achieve its objectives through a comprehensive strategy of advocacy, awareness-building, monitoring, organizational development and networking. Social Watch promotes people-</a:t>
            </a:r>
            <a:r>
              <a:rPr lang="en-US" sz="1100" dirty="0" err="1" smtClean="0">
                <a:latin typeface="Arial" pitchFamily="34" charset="0"/>
                <a:ea typeface="ＭＳ Ｐゴシック" pitchFamily="-123" charset="-128"/>
                <a:cs typeface="ＭＳ Ｐゴシック" pitchFamily="-123" charset="-128"/>
              </a:rPr>
              <a:t>centred</a:t>
            </a:r>
            <a:r>
              <a:rPr lang="en-US" sz="1100" dirty="0" smtClean="0">
                <a:latin typeface="Arial" pitchFamily="34" charset="0"/>
                <a:ea typeface="ＭＳ Ｐゴシック" pitchFamily="-123" charset="-128"/>
                <a:cs typeface="ＭＳ Ｐゴシック" pitchFamily="-123" charset="-128"/>
              </a:rPr>
              <a:t> sustainable development.</a:t>
            </a:r>
          </a:p>
          <a:p>
            <a:endParaRPr lang="en-US" sz="1100" dirty="0" smtClean="0">
              <a:latin typeface="Arial" pitchFamily="34" charset="0"/>
              <a:ea typeface="ＭＳ Ｐゴシック" pitchFamily="-123" charset="-128"/>
              <a:cs typeface="ＭＳ Ｐゴシック" pitchFamily="-123" charset="-128"/>
            </a:endParaRPr>
          </a:p>
          <a:p>
            <a:endParaRPr lang="en-US" sz="1100" b="1" i="1"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b="1" i="1" dirty="0" smtClean="0">
                <a:latin typeface="Arial" pitchFamily="34" charset="0"/>
                <a:ea typeface="ＭＳ Ｐゴシック" pitchFamily="-123" charset="-128"/>
                <a:cs typeface="ＭＳ Ｐゴシック" pitchFamily="-123" charset="-128"/>
              </a:rPr>
              <a:t>Watchdog Network: </a:t>
            </a:r>
            <a:r>
              <a:rPr lang="en-US" b="1" i="1" dirty="0" smtClean="0">
                <a:solidFill>
                  <a:srgbClr val="404040"/>
                </a:solidFill>
                <a:latin typeface="Helvetica LT Std Light" charset="0"/>
              </a:rPr>
              <a:t>These networks scrutinize institutions to ensure that they behave appropriately. Topics range from human rights,  corruption, the environment, to financial services.</a:t>
            </a:r>
          </a:p>
          <a:p>
            <a:endParaRPr lang="en-US" b="1" i="1"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39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Change.org</a:t>
            </a:r>
            <a:r>
              <a:rPr lang="en-US" baseline="0" dirty="0" smtClean="0"/>
              <a:t> </a:t>
            </a:r>
            <a:r>
              <a:rPr lang="en-US" sz="1100" dirty="0" smtClean="0">
                <a:latin typeface="Arial" pitchFamily="34" charset="0"/>
                <a:ea typeface="ＭＳ Ｐゴシック" pitchFamily="-123" charset="-128"/>
                <a:cs typeface="ＭＳ Ｐゴシック" pitchFamily="-123" charset="-128"/>
              </a:rPr>
              <a:t>empowers individuals to pursue social activism by creating online campaigns in support of social causes, from human rights to environmental issues to criminal justice. Founded in 2007, the site brings campaigning into the 21st century by tapping into social media. rather than simply gathering signatures for a petition and moving on, campaigners use social networks such as </a:t>
            </a:r>
            <a:r>
              <a:rPr lang="en-US" sz="1100" dirty="0" err="1" smtClean="0">
                <a:latin typeface="Arial" pitchFamily="34" charset="0"/>
                <a:ea typeface="ＭＳ Ｐゴシック" pitchFamily="-123" charset="-128"/>
                <a:cs typeface="ＭＳ Ｐゴシック" pitchFamily="-123" charset="-128"/>
              </a:rPr>
              <a:t>Facebook</a:t>
            </a:r>
            <a:r>
              <a:rPr lang="en-US" sz="1100" dirty="0" smtClean="0">
                <a:latin typeface="Arial" pitchFamily="34" charset="0"/>
                <a:ea typeface="ＭＳ Ｐゴシック" pitchFamily="-123" charset="-128"/>
                <a:cs typeface="ＭＳ Ｐゴシック" pitchFamily="-123" charset="-128"/>
              </a:rPr>
              <a:t> and twitter to engage their peers and turn ordinary citizens into active participants in social dialogue. </a:t>
            </a:r>
            <a:endParaRPr lang="en-US" dirty="0" smtClean="0"/>
          </a:p>
          <a:p>
            <a:endParaRPr lang="en-US" dirty="0" smtClean="0"/>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Whether issues are local or global, </a:t>
            </a:r>
            <a:r>
              <a:rPr lang="en-US" sz="1100" dirty="0" err="1" smtClean="0">
                <a:latin typeface="Arial" pitchFamily="34" charset="0"/>
                <a:ea typeface="ＭＳ Ｐゴシック" pitchFamily="-123" charset="-128"/>
                <a:cs typeface="ＭＳ Ｐゴシック" pitchFamily="-123" charset="-128"/>
              </a:rPr>
              <a:t>change.org</a:t>
            </a:r>
            <a:r>
              <a:rPr lang="en-US" sz="1100" dirty="0" smtClean="0">
                <a:latin typeface="Arial" pitchFamily="34" charset="0"/>
                <a:ea typeface="ＭＳ Ｐゴシック" pitchFamily="-123" charset="-128"/>
                <a:cs typeface="ＭＳ Ｐゴシック" pitchFamily="-123" charset="-128"/>
              </a:rPr>
              <a:t> </a:t>
            </a:r>
            <a:r>
              <a:rPr lang="en-US" sz="1100" b="1" dirty="0" smtClean="0">
                <a:latin typeface="Arial" pitchFamily="34" charset="0"/>
                <a:ea typeface="ＭＳ Ｐゴシック" pitchFamily="-123" charset="-128"/>
                <a:cs typeface="ＭＳ Ｐゴシック" pitchFamily="-123" charset="-128"/>
              </a:rPr>
              <a:t>uses the power of the Internet to help people reach others in relevant communities</a:t>
            </a:r>
            <a:r>
              <a:rPr lang="en-US" sz="1100" dirty="0" smtClean="0">
                <a:latin typeface="Arial" pitchFamily="34" charset="0"/>
                <a:ea typeface="ＭＳ Ｐゴシック" pitchFamily="-123" charset="-128"/>
                <a:cs typeface="ＭＳ Ｐゴシック" pitchFamily="-123" charset="-128"/>
              </a:rPr>
              <a:t>. </a:t>
            </a:r>
            <a:r>
              <a:rPr lang="en-US" sz="1100" b="1" dirty="0" smtClean="0">
                <a:latin typeface="Arial" pitchFamily="34" charset="0"/>
                <a:ea typeface="ＭＳ Ｐゴシック" pitchFamily="-123" charset="-128"/>
                <a:cs typeface="ＭＳ Ｐゴシック" pitchFamily="-123" charset="-128"/>
              </a:rPr>
              <a:t>In addition to hosting online petitions, the site also provides support for campaigners by offering tips on topics ranging from building support and engaging supporters to attracting media coverage. </a:t>
            </a:r>
            <a:r>
              <a:rPr lang="en-US" sz="1100" dirty="0" smtClean="0">
                <a:latin typeface="Arial" pitchFamily="34" charset="0"/>
                <a:ea typeface="ＭＳ Ｐゴシック" pitchFamily="-123" charset="-128"/>
                <a:cs typeface="ＭＳ Ｐゴシック" pitchFamily="-123" charset="-128"/>
              </a:rPr>
              <a:t>Currently growing at a rate of more than 2 million new members each month, </a:t>
            </a:r>
            <a:r>
              <a:rPr lang="en-US" sz="1100" dirty="0" err="1" smtClean="0">
                <a:latin typeface="Arial" pitchFamily="34" charset="0"/>
                <a:ea typeface="ＭＳ Ｐゴシック" pitchFamily="-123" charset="-128"/>
                <a:cs typeface="ＭＳ Ｐゴシック" pitchFamily="-123" charset="-128"/>
              </a:rPr>
              <a:t>change.org</a:t>
            </a:r>
            <a:r>
              <a:rPr lang="en-US" sz="1100" dirty="0" smtClean="0">
                <a:latin typeface="Arial" pitchFamily="34" charset="0"/>
                <a:ea typeface="ＭＳ Ｐゴシック" pitchFamily="-123" charset="-128"/>
                <a:cs typeface="ＭＳ Ｐゴシック" pitchFamily="-123" charset="-128"/>
              </a:rPr>
              <a:t> is having a significant impact on social issues around the world. The site’s “victories” page provides numerous examples of regular citizens who have successfully brought about change through the network. </a:t>
            </a:r>
            <a:r>
              <a:rPr lang="en-US" sz="1100" dirty="0" err="1" smtClean="0">
                <a:latin typeface="Arial" pitchFamily="34" charset="0"/>
                <a:ea typeface="ＭＳ Ｐゴシック" pitchFamily="-123" charset="-128"/>
                <a:cs typeface="ＭＳ Ｐゴシック" pitchFamily="-123" charset="-128"/>
              </a:rPr>
              <a:t>change.org</a:t>
            </a:r>
            <a:r>
              <a:rPr lang="en-US" sz="1100" dirty="0" smtClean="0">
                <a:latin typeface="Arial" pitchFamily="34" charset="0"/>
                <a:ea typeface="ＭＳ Ｐゴシック" pitchFamily="-123" charset="-128"/>
                <a:cs typeface="ＭＳ Ｐゴシック" pitchFamily="-123" charset="-128"/>
              </a:rPr>
              <a:t> harnesses technology to make initiating and leading campaigns as simple as possible, while maximizing reach and impact. </a:t>
            </a:r>
          </a:p>
          <a:p>
            <a:endParaRPr lang="en-US" sz="1100" dirty="0" smtClean="0">
              <a:latin typeface="Arial" pitchFamily="34" charset="0"/>
              <a:ea typeface="ＭＳ Ｐゴシック" pitchFamily="-123" charset="-128"/>
              <a:cs typeface="ＭＳ Ｐゴシック" pitchFamily="-123" charset="-128"/>
            </a:endParaRPr>
          </a:p>
          <a:p>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b="1" i="1" dirty="0" smtClean="0">
                <a:solidFill>
                  <a:srgbClr val="404040"/>
                </a:solidFill>
                <a:latin typeface="Helvetica LT Std Light" charset="0"/>
              </a:rPr>
              <a:t>Platform: Some networks seek to provide platforms for other networks to organize.</a:t>
            </a:r>
          </a:p>
          <a:p>
            <a:endParaRPr lang="en-US" b="1"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40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100" dirty="0" smtClean="0">
                <a:latin typeface="Arial" pitchFamily="34" charset="0"/>
                <a:ea typeface="ＭＳ Ｐゴシック" pitchFamily="-123" charset="-128"/>
                <a:cs typeface="ＭＳ Ｐゴシック" pitchFamily="-123" charset="-128"/>
              </a:rPr>
              <a:t>The SEEP Network is a global network of 123 international practitioner organizations dedicated to combating poverty through promoting inclusive markets and financial systems. SEEP represents the largest and most diverse network of its kind, comprised of international development organizations and global, regional, and country-level practitioner networks that promote market development and financial inclusion.  Members are active in 170 countries and support nearly 90 million entrepreneurs and their families.</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 Knowledge sharing network composed of organizations promoting inclusive financial systems.</a:t>
            </a:r>
          </a:p>
          <a:p>
            <a:r>
              <a:rPr lang="en-US" sz="1100" dirty="0" smtClean="0">
                <a:latin typeface="Arial" pitchFamily="34" charset="0"/>
                <a:ea typeface="ＭＳ Ｐゴシック" pitchFamily="-123" charset="-128"/>
                <a:cs typeface="ＭＳ Ｐゴシック" pitchFamily="-123" charset="-128"/>
              </a:rPr>
              <a:t>-Tests financial inclusion strategies (mostly micro-lending) in settings that will be transferable to many practitioners, shares best practices.</a:t>
            </a:r>
          </a:p>
          <a:p>
            <a:endParaRPr lang="en-US" sz="1100" dirty="0" smtClean="0">
              <a:latin typeface="Arial" pitchFamily="34" charset="0"/>
              <a:ea typeface="ＭＳ Ｐゴシック" pitchFamily="-123" charset="-128"/>
              <a:cs typeface="ＭＳ Ｐゴシック" pitchFamily="-123" charset="-128"/>
            </a:endParaRPr>
          </a:p>
          <a:p>
            <a:r>
              <a:rPr lang="en-US" sz="1100" b="1" dirty="0" smtClean="0">
                <a:latin typeface="Arial" pitchFamily="34" charset="0"/>
                <a:ea typeface="ＭＳ Ｐゴシック" pitchFamily="-123" charset="-128"/>
                <a:cs typeface="ＭＳ Ｐゴシック" pitchFamily="-123" charset="-128"/>
              </a:rPr>
              <a:t>Could be (or become) a standards networ</a:t>
            </a:r>
            <a:r>
              <a:rPr lang="en-US" sz="1100" dirty="0" smtClean="0">
                <a:latin typeface="Arial" pitchFamily="34" charset="0"/>
                <a:ea typeface="ＭＳ Ｐゴシック" pitchFamily="-123" charset="-128"/>
                <a:cs typeface="ＭＳ Ｐゴシック" pitchFamily="-123" charset="-128"/>
              </a:rPr>
              <a:t>k, in that they have a benchmarking tool for evaluating microfinance institutions, the Network Capacity Assessment Tool (NCAT)NCAT evaluates institutions on governance, operations, financial viability, human resources, external relations, and service delivery.</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 SEEP describes NCAT as “the only globally-</a:t>
            </a:r>
            <a:r>
              <a:rPr lang="en-US" sz="1100" dirty="0" err="1" smtClean="0">
                <a:latin typeface="Arial" pitchFamily="34" charset="0"/>
                <a:ea typeface="ＭＳ Ｐゴシック" pitchFamily="-123" charset="-128"/>
                <a:cs typeface="ＭＳ Ｐゴシック" pitchFamily="-123" charset="-128"/>
              </a:rPr>
              <a:t>recognised</a:t>
            </a:r>
            <a:r>
              <a:rPr lang="en-US" sz="1100" dirty="0" smtClean="0">
                <a:latin typeface="Arial" pitchFamily="34" charset="0"/>
                <a:ea typeface="ＭＳ Ｐゴシック" pitchFamily="-123" charset="-128"/>
                <a:cs typeface="ＭＳ Ｐゴシック" pitchFamily="-123" charset="-128"/>
              </a:rPr>
              <a:t> assessment methodology for evaluating the institutional capacity of microfinance institutions.” </a:t>
            </a:r>
          </a:p>
          <a:p>
            <a:endParaRPr lang="en-US" sz="1100" dirty="0" smtClean="0">
              <a:latin typeface="Arial" pitchFamily="34" charset="0"/>
              <a:ea typeface="ＭＳ Ｐゴシック" pitchFamily="-123" charset="-128"/>
              <a:cs typeface="ＭＳ Ｐゴシック" pitchFamily="-123" charset="-128"/>
            </a:endParaRPr>
          </a:p>
          <a:p>
            <a:r>
              <a:rPr lang="en-US" sz="1100" b="1" dirty="0" smtClean="0">
                <a:latin typeface="Arial" pitchFamily="34" charset="0"/>
                <a:ea typeface="ＭＳ Ｐゴシック" pitchFamily="-123" charset="-128"/>
                <a:cs typeface="ＭＳ Ｐゴシック" pitchFamily="-123" charset="-128"/>
              </a:rPr>
              <a:t>SEEP member organizations work in 4 critical steps to strengthen the industry:</a:t>
            </a:r>
          </a:p>
          <a:p>
            <a:r>
              <a:rPr lang="en-US" sz="1100" dirty="0" smtClean="0">
                <a:latin typeface="Arial" pitchFamily="34" charset="0"/>
                <a:ea typeface="ＭＳ Ｐゴシック" pitchFamily="-123" charset="-128"/>
                <a:cs typeface="ＭＳ Ｐゴシック" pitchFamily="-123" charset="-128"/>
              </a:rPr>
              <a:t>Identify the most pressing needs of the industry and its clients.</a:t>
            </a:r>
          </a:p>
          <a:p>
            <a:r>
              <a:rPr lang="en-US" sz="1100" dirty="0" smtClean="0">
                <a:latin typeface="Arial" pitchFamily="34" charset="0"/>
                <a:ea typeface="ＭＳ Ｐゴシック" pitchFamily="-123" charset="-128"/>
                <a:cs typeface="ＭＳ Ｐゴシック" pitchFamily="-123" charset="-128"/>
              </a:rPr>
              <a:t>Create highly valuable and relevant learning products by fostering collaboration among </a:t>
            </a:r>
            <a:r>
              <a:rPr lang="en-US" sz="1100" dirty="0" err="1" smtClean="0">
                <a:latin typeface="Arial" pitchFamily="34" charset="0"/>
                <a:ea typeface="ＭＳ Ｐゴシック" pitchFamily="-123" charset="-128"/>
                <a:cs typeface="ＭＳ Ｐゴシック" pitchFamily="-123" charset="-128"/>
              </a:rPr>
              <a:t>SEEP's</a:t>
            </a:r>
            <a:r>
              <a:rPr lang="en-US" sz="1100" dirty="0" smtClean="0">
                <a:latin typeface="Arial" pitchFamily="34" charset="0"/>
                <a:ea typeface="ＭＳ Ｐゴシック" pitchFamily="-123" charset="-128"/>
                <a:cs typeface="ＭＳ Ｐゴシック" pitchFamily="-123" charset="-128"/>
              </a:rPr>
              <a:t> rich pool of experts.</a:t>
            </a:r>
          </a:p>
          <a:p>
            <a:r>
              <a:rPr lang="en-US" sz="1100" dirty="0" smtClean="0">
                <a:latin typeface="Arial" pitchFamily="34" charset="0"/>
                <a:ea typeface="ＭＳ Ｐゴシック" pitchFamily="-123" charset="-128"/>
                <a:cs typeface="ＭＳ Ｐゴシック" pitchFamily="-123" charset="-128"/>
              </a:rPr>
              <a:t>Disseminate learning to important industry players around the globe through the member base and industry-wide outreach initiatives.</a:t>
            </a:r>
          </a:p>
          <a:p>
            <a:r>
              <a:rPr lang="en-US" sz="1100" dirty="0" smtClean="0">
                <a:latin typeface="Arial" pitchFamily="34" charset="0"/>
                <a:ea typeface="ＭＳ Ｐゴシック" pitchFamily="-123" charset="-128"/>
                <a:cs typeface="ＭＳ Ｐゴシック" pitchFamily="-123" charset="-128"/>
              </a:rPr>
              <a:t>Evaluate existing products and monitor progress in the field.</a:t>
            </a:r>
          </a:p>
          <a:p>
            <a:endParaRPr lang="en-US" sz="1100" dirty="0" smtClean="0">
              <a:latin typeface="Arial" pitchFamily="34" charset="0"/>
              <a:ea typeface="ＭＳ Ｐゴシック" pitchFamily="-123" charset="-128"/>
              <a:cs typeface="ＭＳ Ｐゴシック" pitchFamily="-123" charset="-128"/>
            </a:endParaRPr>
          </a:p>
          <a:p>
            <a:endParaRPr lang="en-US" sz="1100" b="1" i="1"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b="1" i="1" dirty="0" smtClean="0">
                <a:solidFill>
                  <a:srgbClr val="404040"/>
                </a:solidFill>
                <a:latin typeface="Helvetica LT Std Light" charset="0"/>
              </a:rPr>
              <a:t>Global Standards Networks: Non-state based organizations that develop technical specifications and standards.</a:t>
            </a: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41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latin typeface="Arial" pitchFamily="34" charset="0"/>
                <a:ea typeface="ＭＳ Ｐゴシック" pitchFamily="-123" charset="-128"/>
                <a:cs typeface="ＭＳ Ｐゴシック" pitchFamily="-123" charset="-128"/>
              </a:rPr>
              <a:t>Founded with funding from the Bill and Melinda Gates Foundation in 2009. </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Network composed of government policymakers from developing countries-- representatives of central banks and regulatory agencies, focused on developing effective financial inclusion policies. Partners with development banks, NGOs, and government and intergovernmental aid agencies. Facilitates working groups, peer exchange and an annual policy forum, towards the goal of implementing policy. </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At the 2011 Global Policy Forum 108 member institutions signed on to the Maya Declaration, a statement of principles of financial inclusion--45 of which have followed up with specific policy commitments, and goals (e.g. Zambia has committed to increasing access to financial services to 50% of the population by 2015).</a:t>
            </a:r>
          </a:p>
          <a:p>
            <a:endParaRPr lang="en-US" sz="1100" dirty="0" smtClean="0">
              <a:latin typeface="Arial" pitchFamily="34" charset="0"/>
              <a:ea typeface="ＭＳ Ｐゴシック" pitchFamily="-123" charset="-128"/>
              <a:cs typeface="ＭＳ Ｐゴシック" pitchFamily="-123" charset="-128"/>
            </a:endParaRPr>
          </a:p>
          <a:p>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b="1" i="1" dirty="0" smtClean="0">
                <a:solidFill>
                  <a:srgbClr val="404040"/>
                </a:solidFill>
                <a:latin typeface="Helvetica LT Std Light" charset="0"/>
              </a:rPr>
              <a:t>Governance Network: These are multi-stakeholder networks who have achieved or been granted the right and responsibility of non-institutional global governance.</a:t>
            </a: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42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100" dirty="0" smtClean="0">
                <a:latin typeface="Arial" pitchFamily="34" charset="0"/>
                <a:ea typeface="ＭＳ Ｐゴシック" pitchFamily="-123" charset="-128"/>
                <a:cs typeface="ＭＳ Ｐゴシック" pitchFamily="-123" charset="-128"/>
              </a:rPr>
              <a:t>The Partnership for Economic Policy (PEP) is an international organization that links researchers globally to enhance capacity for development policy analysis in developing countries. PEP research contributes to informing national and international debates related to economic policy, poverty, gender and sustainable development.</a:t>
            </a:r>
            <a:endParaRPr lang="en-US" b="0" dirty="0" smtClean="0"/>
          </a:p>
          <a:p>
            <a:endParaRPr lang="en-US" b="0" dirty="0" smtClean="0"/>
          </a:p>
          <a:p>
            <a:pPr defTabSz="864931" eaLnBrk="0" fontAlgn="base" hangingPunct="0">
              <a:spcBef>
                <a:spcPct val="30000"/>
              </a:spcBef>
              <a:spcAft>
                <a:spcPct val="0"/>
              </a:spcAft>
              <a:defRPr/>
            </a:pPr>
            <a:r>
              <a:rPr lang="en-US" sz="1100" b="1" dirty="0" smtClean="0">
                <a:latin typeface="Arial" pitchFamily="34" charset="0"/>
                <a:ea typeface="ＭＳ Ｐゴシック" pitchFamily="-123" charset="-128"/>
                <a:cs typeface="ＭＳ Ｐゴシック" pitchFamily="-123" charset="-128"/>
              </a:rPr>
              <a:t>The core mission of PEP is to provide training and support for developing country researchers to produce reliable scientific evidence and inform relevant policy debates. </a:t>
            </a:r>
            <a:r>
              <a:rPr lang="en-US" sz="1100" dirty="0" smtClean="0">
                <a:latin typeface="Arial" pitchFamily="34" charset="0"/>
                <a:ea typeface="ＭＳ Ｐゴシック" pitchFamily="-123" charset="-128"/>
                <a:cs typeface="ＭＳ Ｐゴシック" pitchFamily="-123" charset="-128"/>
              </a:rPr>
              <a:t>The unique ‘PEP Grant Plus’ mechanism enables Southern-based researchers to overcome the usual impediments to the conduct of state-of-the-art research within their home countries, despite an often severe lack of resources. </a:t>
            </a:r>
          </a:p>
          <a:p>
            <a:pPr defTabSz="864931" eaLnBrk="0" fontAlgn="base" hangingPunct="0">
              <a:spcBef>
                <a:spcPct val="30000"/>
              </a:spcBef>
              <a:spcAft>
                <a:spcPct val="0"/>
              </a:spcAft>
              <a:defRPr/>
            </a:pPr>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However, with the continual support and interaction of world-leading experts and institutions - globally-linked through this venture - </a:t>
            </a:r>
            <a:r>
              <a:rPr lang="en-US" sz="1100" b="1" dirty="0" smtClean="0">
                <a:latin typeface="Arial" pitchFamily="34" charset="0"/>
                <a:ea typeface="ＭＳ Ｐゴシック" pitchFamily="-123" charset="-128"/>
                <a:cs typeface="ＭＳ Ｐゴシック" pitchFamily="-123" charset="-128"/>
              </a:rPr>
              <a:t>PEP has also become a veritable hub of expertise, knowledge and innovation in the field of economic and development policy analysis in developing countries.</a:t>
            </a:r>
          </a:p>
          <a:p>
            <a:pPr defTabSz="864931" eaLnBrk="0" fontAlgn="base" hangingPunct="0">
              <a:spcBef>
                <a:spcPct val="30000"/>
              </a:spcBef>
              <a:spcAft>
                <a:spcPct val="0"/>
              </a:spcAft>
              <a:defRPr/>
            </a:pPr>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Finally, as a reputed supra-national research institution, </a:t>
            </a:r>
            <a:r>
              <a:rPr lang="en-US" sz="1100" b="1" dirty="0" smtClean="0">
                <a:latin typeface="Arial" pitchFamily="34" charset="0"/>
                <a:ea typeface="ＭＳ Ｐゴシック" pitchFamily="-123" charset="-128"/>
                <a:cs typeface="ＭＳ Ｐゴシック" pitchFamily="-123" charset="-128"/>
              </a:rPr>
              <a:t>PEP also provides the necessary infrastructure for Southern experts to participate in (and bid for) major international initiatives; </a:t>
            </a:r>
            <a:r>
              <a:rPr lang="en-US" sz="1100" dirty="0" smtClean="0">
                <a:latin typeface="Arial" pitchFamily="34" charset="0"/>
                <a:ea typeface="ＭＳ Ｐゴシック" pitchFamily="-123" charset="-128"/>
                <a:cs typeface="ＭＳ Ｐゴシック" pitchFamily="-123" charset="-128"/>
              </a:rPr>
              <a:t>which, in turn, contributes to establish their national and international reputations and level the playing field with their Northern counterparts. By catalyzing their in-depth knowledge of local contexts, PEP research </a:t>
            </a:r>
            <a:r>
              <a:rPr lang="en-US" sz="1100" dirty="0" err="1" smtClean="0">
                <a:latin typeface="Arial" pitchFamily="34" charset="0"/>
                <a:ea typeface="ＭＳ Ｐゴシック" pitchFamily="-123" charset="-128"/>
                <a:cs typeface="ＭＳ Ｐゴシック" pitchFamily="-123" charset="-128"/>
              </a:rPr>
              <a:t>favours</a:t>
            </a:r>
            <a:r>
              <a:rPr lang="en-US" sz="1100" dirty="0" smtClean="0">
                <a:latin typeface="Arial" pitchFamily="34" charset="0"/>
                <a:ea typeface="ＭＳ Ｐゴシック" pitchFamily="-123" charset="-128"/>
                <a:cs typeface="ＭＳ Ｐゴシック" pitchFamily="-123" charset="-128"/>
              </a:rPr>
              <a:t> new and more relevant perspectives on major development challenges.			</a:t>
            </a:r>
            <a:endParaRPr lang="en-US" baseline="0" dirty="0" smtClean="0"/>
          </a:p>
          <a:p>
            <a:pPr defTabSz="864931" eaLnBrk="0" fontAlgn="base" hangingPunct="0">
              <a:spcBef>
                <a:spcPct val="30000"/>
              </a:spcBef>
              <a:spcAft>
                <a:spcPct val="0"/>
              </a:spcAft>
              <a:defRPr/>
            </a:pPr>
            <a:r>
              <a:rPr lang="en-US" b="1" i="1" dirty="0" smtClean="0">
                <a:solidFill>
                  <a:srgbClr val="404040"/>
                </a:solidFill>
                <a:latin typeface="Helvetica LT Std Light" charset="0"/>
              </a:rPr>
              <a:t>Networked Institutions: Some networks provide such a wide range of capabilities they could be described as Networked Institutions.</a:t>
            </a:r>
            <a:r>
              <a:rPr lang="en-US" b="1" i="1" baseline="0" dirty="0" smtClean="0">
                <a:solidFill>
                  <a:srgbClr val="404040"/>
                </a:solidFill>
                <a:latin typeface="Helvetica LT Std Light" charset="0"/>
              </a:rPr>
              <a:t> </a:t>
            </a:r>
            <a:r>
              <a:rPr lang="en-US" b="1" i="1" dirty="0" smtClean="0">
                <a:solidFill>
                  <a:srgbClr val="404040"/>
                </a:solidFill>
                <a:latin typeface="Helvetica LT Std Light" charset="0"/>
              </a:rPr>
              <a:t>They are not state-based but rather true multi-stakeholder networks. But the value they generate can range from knowledge generation, advocacy and policy development to the actual delivery of solutions to global problems.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43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 International </a:t>
            </a:r>
            <a:r>
              <a:rPr lang="en-US" dirty="0" err="1" smtClean="0"/>
              <a:t>diaspora</a:t>
            </a:r>
            <a:r>
              <a:rPr lang="en-US" dirty="0" smtClean="0"/>
              <a:t> engagement alliance promotes</a:t>
            </a:r>
            <a:r>
              <a:rPr lang="en-US" baseline="0" dirty="0" smtClean="0"/>
              <a:t> and supports </a:t>
            </a:r>
            <a:r>
              <a:rPr lang="en-US" baseline="0" dirty="0" err="1" smtClean="0"/>
              <a:t>diaspora</a:t>
            </a:r>
            <a:r>
              <a:rPr lang="en-US" baseline="0" dirty="0" smtClean="0"/>
              <a:t>-centered </a:t>
            </a:r>
            <a:r>
              <a:rPr lang="en-US" sz="1100" dirty="0" smtClean="0">
                <a:latin typeface="Arial" pitchFamily="34" charset="0"/>
                <a:ea typeface="ＭＳ Ｐゴシック" pitchFamily="-123" charset="-128"/>
                <a:cs typeface="ＭＳ Ｐゴシック" pitchFamily="-123" charset="-128"/>
              </a:rPr>
              <a:t>initiatives in entrepreneurship, volunteerism, philanthropy, diplomacy, and social innovation in countries and regions of </a:t>
            </a:r>
            <a:r>
              <a:rPr lang="en-US" sz="1100" dirty="0" err="1" smtClean="0">
                <a:latin typeface="Arial" pitchFamily="34" charset="0"/>
                <a:ea typeface="ＭＳ Ｐゴシック" pitchFamily="-123" charset="-128"/>
                <a:cs typeface="ＭＳ Ｐゴシック" pitchFamily="-123" charset="-128"/>
              </a:rPr>
              <a:t>diaspora</a:t>
            </a:r>
            <a:r>
              <a:rPr lang="en-US" sz="1100" dirty="0" smtClean="0">
                <a:latin typeface="Arial" pitchFamily="34" charset="0"/>
                <a:ea typeface="ＭＳ Ｐゴシック" pitchFamily="-123" charset="-128"/>
                <a:cs typeface="ＭＳ Ｐゴシック" pitchFamily="-123" charset="-128"/>
              </a:rPr>
              <a:t> origin. </a:t>
            </a:r>
            <a:r>
              <a:rPr lang="en-US" sz="1100" dirty="0" err="1" smtClean="0">
                <a:latin typeface="Arial" pitchFamily="34" charset="0"/>
                <a:ea typeface="ＭＳ Ｐゴシック" pitchFamily="-123" charset="-128"/>
                <a:cs typeface="ＭＳ Ｐゴシック" pitchFamily="-123" charset="-128"/>
              </a:rPr>
              <a:t>IdEA</a:t>
            </a:r>
            <a:r>
              <a:rPr lang="en-US" sz="1100" dirty="0" smtClean="0">
                <a:latin typeface="Arial" pitchFamily="34" charset="0"/>
                <a:ea typeface="ＭＳ Ｐゴシック" pitchFamily="-123" charset="-128"/>
                <a:cs typeface="ＭＳ Ｐゴシック" pitchFamily="-123" charset="-128"/>
              </a:rPr>
              <a:t> is a non-partisan, non-profit organization that engages global </a:t>
            </a:r>
            <a:r>
              <a:rPr lang="en-US" sz="1100" dirty="0" err="1" smtClean="0">
                <a:latin typeface="Arial" pitchFamily="34" charset="0"/>
                <a:ea typeface="ＭＳ Ｐゴシック" pitchFamily="-123" charset="-128"/>
                <a:cs typeface="ＭＳ Ｐゴシック" pitchFamily="-123" charset="-128"/>
              </a:rPr>
              <a:t>diaspora</a:t>
            </a:r>
            <a:r>
              <a:rPr lang="en-US" sz="1100" dirty="0" smtClean="0">
                <a:latin typeface="Arial" pitchFamily="34" charset="0"/>
                <a:ea typeface="ＭＳ Ｐゴシック" pitchFamily="-123" charset="-128"/>
                <a:cs typeface="ＭＳ Ｐゴシック" pitchFamily="-123" charset="-128"/>
              </a:rPr>
              <a:t> communities, the private sector, civil society, and public institutions in collaborative efforts to support economic and social development.</a:t>
            </a:r>
          </a:p>
          <a:p>
            <a:endParaRPr lang="en-US" sz="1100" dirty="0" smtClean="0">
              <a:latin typeface="Arial" pitchFamily="34" charset="0"/>
              <a:ea typeface="ＭＳ Ｐゴシック" pitchFamily="-123" charset="-128"/>
              <a:cs typeface="ＭＳ Ｐゴシック" pitchFamily="-123" charset="-128"/>
            </a:endParaRPr>
          </a:p>
          <a:p>
            <a:r>
              <a:rPr lang="en-US" sz="1100" dirty="0" err="1" smtClean="0">
                <a:latin typeface="Arial" pitchFamily="34" charset="0"/>
                <a:ea typeface="ＭＳ Ｐゴシック" pitchFamily="-123" charset="-128"/>
                <a:cs typeface="ＭＳ Ｐゴシック" pitchFamily="-123" charset="-128"/>
              </a:rPr>
              <a:t>IdEA</a:t>
            </a:r>
            <a:r>
              <a:rPr lang="en-US" sz="1100" dirty="0" smtClean="0">
                <a:latin typeface="Arial" pitchFamily="34" charset="0"/>
                <a:ea typeface="ＭＳ Ｐゴシック" pitchFamily="-123" charset="-128"/>
                <a:cs typeface="ＭＳ Ｐゴシック" pitchFamily="-123" charset="-128"/>
              </a:rPr>
              <a:t> opens opportunities for </a:t>
            </a:r>
            <a:r>
              <a:rPr lang="en-US" sz="1100" dirty="0" err="1" smtClean="0">
                <a:latin typeface="Arial" pitchFamily="34" charset="0"/>
                <a:ea typeface="ＭＳ Ｐゴシック" pitchFamily="-123" charset="-128"/>
                <a:cs typeface="ＭＳ Ｐゴシック" pitchFamily="-123" charset="-128"/>
              </a:rPr>
              <a:t>diaspora</a:t>
            </a:r>
            <a:r>
              <a:rPr lang="en-US" sz="1100" dirty="0" smtClean="0">
                <a:latin typeface="Arial" pitchFamily="34" charset="0"/>
                <a:ea typeface="ＭＳ Ｐゴシック" pitchFamily="-123" charset="-128"/>
                <a:cs typeface="ＭＳ Ｐゴシック" pitchFamily="-123" charset="-128"/>
              </a:rPr>
              <a:t> communities to give back to their countries of origin or ancestry. </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Diaspora communities make vital but little-recognized contributions to the progress of their countries of origin or ancestry. They often share goals with governments, businesses, and NGOs. </a:t>
            </a:r>
          </a:p>
          <a:p>
            <a:r>
              <a:rPr lang="en-US" sz="1100" dirty="0" smtClean="0">
                <a:latin typeface="Arial" pitchFamily="34" charset="0"/>
                <a:ea typeface="ＭＳ Ｐゴシック" pitchFamily="-123" charset="-128"/>
                <a:cs typeface="ＭＳ Ｐゴシック" pitchFamily="-123" charset="-128"/>
              </a:rPr>
              <a:t>Common objectives include:</a:t>
            </a:r>
          </a:p>
          <a:p>
            <a:r>
              <a:rPr lang="en-US" sz="1100" dirty="0" smtClean="0">
                <a:latin typeface="Arial" pitchFamily="34" charset="0"/>
                <a:ea typeface="ＭＳ Ｐゴシック" pitchFamily="-123" charset="-128"/>
                <a:cs typeface="ＭＳ Ｐゴシック" pitchFamily="-123" charset="-128"/>
              </a:rPr>
              <a:t>Broad-based economic growth;</a:t>
            </a:r>
          </a:p>
          <a:p>
            <a:r>
              <a:rPr lang="en-US" sz="1100" dirty="0" smtClean="0">
                <a:latin typeface="Arial" pitchFamily="34" charset="0"/>
                <a:ea typeface="ＭＳ Ｐゴシック" pitchFamily="-123" charset="-128"/>
                <a:cs typeface="ＭＳ Ｐゴシック" pitchFamily="-123" charset="-128"/>
              </a:rPr>
              <a:t>Thriving civil society;</a:t>
            </a:r>
          </a:p>
          <a:p>
            <a:r>
              <a:rPr lang="en-US" sz="1100" dirty="0" smtClean="0">
                <a:latin typeface="Arial" pitchFamily="34" charset="0"/>
                <a:ea typeface="ＭＳ Ｐゴシック" pitchFamily="-123" charset="-128"/>
                <a:cs typeface="ＭＳ Ｐゴシック" pitchFamily="-123" charset="-128"/>
              </a:rPr>
              <a:t>Widespread participation in good governance;</a:t>
            </a:r>
          </a:p>
          <a:p>
            <a:r>
              <a:rPr lang="en-US" sz="1100" dirty="0" smtClean="0">
                <a:latin typeface="Arial" pitchFamily="34" charset="0"/>
                <a:ea typeface="ＭＳ Ｐゴシック" pitchFamily="-123" charset="-128"/>
                <a:cs typeface="ＭＳ Ｐゴシック" pitchFamily="-123" charset="-128"/>
              </a:rPr>
              <a:t>Access to global markets for skills and financial capital;</a:t>
            </a:r>
          </a:p>
          <a:p>
            <a:r>
              <a:rPr lang="en-US" sz="1100" dirty="0" smtClean="0">
                <a:latin typeface="Arial" pitchFamily="34" charset="0"/>
                <a:ea typeface="ＭＳ Ｐゴシック" pitchFamily="-123" charset="-128"/>
                <a:cs typeface="ＭＳ Ｐゴシック" pitchFamily="-123" charset="-128"/>
              </a:rPr>
              <a:t>Robust trading partnerships;</a:t>
            </a:r>
          </a:p>
          <a:p>
            <a:r>
              <a:rPr lang="en-US" sz="1100" dirty="0" smtClean="0">
                <a:latin typeface="Arial" pitchFamily="34" charset="0"/>
                <a:ea typeface="ＭＳ Ｐゴシック" pitchFamily="-123" charset="-128"/>
                <a:cs typeface="ＭＳ Ｐゴシック" pitchFamily="-123" charset="-128"/>
              </a:rPr>
              <a:t>Growing participation in science, technology and communication innovations.</a:t>
            </a:r>
          </a:p>
          <a:p>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b="1" i="1" dirty="0" smtClean="0">
                <a:solidFill>
                  <a:srgbClr val="404040"/>
                </a:solidFill>
                <a:latin typeface="Helvetica LT Std Light" charset="0"/>
              </a:rPr>
              <a:t>Diasporas are global communities formed by people dispersed from their ancestral lands but who share a common culture and sense of strong identity with their homeland. Thanks to the Internet these people and their affiliated organizations can now collaborate in multi-stakeholder networks. One of the functions of many of today diasporas is to address and help solve common, global problems.</a:t>
            </a: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Foundation research gave us our</a:t>
            </a:r>
            <a:r>
              <a:rPr lang="en-US" baseline="0" dirty="0" smtClean="0"/>
              <a:t> taxonomy and the structure for our research framework</a:t>
            </a:r>
            <a:endParaRPr lang="en-US" dirty="0"/>
          </a:p>
        </p:txBody>
      </p:sp>
      <p:sp>
        <p:nvSpPr>
          <p:cNvPr id="4" name="Slide Number Placeholder 3"/>
          <p:cNvSpPr>
            <a:spLocks noGrp="1"/>
          </p:cNvSpPr>
          <p:nvPr>
            <p:ph type="sldNum" sz="quarter" idx="10"/>
          </p:nvPr>
        </p:nvSpPr>
        <p:spPr/>
        <p:txBody>
          <a:bodyPr/>
          <a:lstStyle/>
          <a:p>
            <a:fld id="{7B7B8492-4E5E-5043-8F02-A7E19994D2DE}" type="slidenum">
              <a:rPr lang="en-US" smtClean="0"/>
              <a:pPr/>
              <a:t>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05951912"/>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latin typeface="Arial" pitchFamily="34" charset="0"/>
                <a:ea typeface="ＭＳ Ｐゴシック" pitchFamily="-123" charset="-128"/>
                <a:cs typeface="ＭＳ Ｐゴシック" pitchFamily="-123" charset="-128"/>
              </a:rPr>
              <a:t>SIPRI is an independent international institute dedicated to research into conflict, armaments, arms control and disarmament. </a:t>
            </a:r>
            <a:r>
              <a:rPr lang="en-US" sz="1100" b="1" dirty="0" smtClean="0">
                <a:latin typeface="Arial" pitchFamily="34" charset="0"/>
                <a:ea typeface="ＭＳ Ｐゴシック" pitchFamily="-123" charset="-128"/>
                <a:cs typeface="ＭＳ Ｐゴシック" pitchFamily="-123" charset="-128"/>
              </a:rPr>
              <a:t>Established in 1966, SIPRI provides data, analysis and recommendations, based on open sources, to policymakers, researchers, media and the interested public. </a:t>
            </a:r>
            <a:r>
              <a:rPr lang="en-US" sz="1100" dirty="0" smtClean="0">
                <a:latin typeface="Arial" pitchFamily="34" charset="0"/>
                <a:ea typeface="ＭＳ Ｐゴシック" pitchFamily="-123" charset="-128"/>
                <a:cs typeface="ＭＳ Ｐゴシック" pitchFamily="-123" charset="-128"/>
              </a:rPr>
              <a:t>Based in Stockholm, SIPRI also has presences in Beijing and Washington, DC and is regularly ranked among the most respected think tanks worldwide.</a:t>
            </a:r>
            <a:endParaRPr lang="en-US" b="0" dirty="0" smtClean="0"/>
          </a:p>
          <a:p>
            <a:endParaRPr lang="en-US" b="0" dirty="0" smtClean="0"/>
          </a:p>
          <a:p>
            <a:r>
              <a:rPr lang="en-US" sz="1100" dirty="0" smtClean="0">
                <a:latin typeface="Arial" pitchFamily="34" charset="0"/>
                <a:ea typeface="ＭＳ Ｐゴシック" pitchFamily="-123" charset="-128"/>
                <a:cs typeface="ＭＳ Ｐゴシック" pitchFamily="-123" charset="-128"/>
              </a:rPr>
              <a:t> </a:t>
            </a:r>
            <a:r>
              <a:rPr lang="en-US" sz="1100" dirty="0" err="1" smtClean="0">
                <a:latin typeface="Arial" pitchFamily="34" charset="0"/>
                <a:ea typeface="ＭＳ Ｐゴシック" pitchFamily="-123" charset="-128"/>
                <a:cs typeface="ＭＳ Ｐゴシック" pitchFamily="-123" charset="-128"/>
              </a:rPr>
              <a:t>SIPRI’s</a:t>
            </a:r>
            <a:r>
              <a:rPr lang="en-US" sz="1100" dirty="0" smtClean="0">
                <a:latin typeface="Arial" pitchFamily="34" charset="0"/>
                <a:ea typeface="ＭＳ Ｐゴシック" pitchFamily="-123" charset="-128"/>
                <a:cs typeface="ＭＳ Ｐゴシック" pitchFamily="-123" charset="-128"/>
              </a:rPr>
              <a:t> mission is to </a:t>
            </a:r>
          </a:p>
          <a:p>
            <a:r>
              <a:rPr lang="en-US" sz="1100" dirty="0" smtClean="0">
                <a:latin typeface="Arial" pitchFamily="34" charset="0"/>
                <a:ea typeface="ＭＳ Ｐゴシック" pitchFamily="-123" charset="-128"/>
                <a:cs typeface="ＭＳ Ｐゴシック" pitchFamily="-123" charset="-128"/>
              </a:rPr>
              <a:t>Undertake research and activities on security, conflict and peace</a:t>
            </a:r>
          </a:p>
          <a:p>
            <a:r>
              <a:rPr lang="en-US" sz="1100" dirty="0" smtClean="0">
                <a:latin typeface="Arial" pitchFamily="34" charset="0"/>
                <a:ea typeface="ＭＳ Ｐゴシック" pitchFamily="-123" charset="-128"/>
                <a:cs typeface="ＭＳ Ｐゴシック" pitchFamily="-123" charset="-128"/>
              </a:rPr>
              <a:t>Provide policy analysis and recommendations</a:t>
            </a:r>
          </a:p>
          <a:p>
            <a:r>
              <a:rPr lang="en-US" sz="1100" dirty="0" smtClean="0">
                <a:latin typeface="Arial" pitchFamily="34" charset="0"/>
                <a:ea typeface="ＭＳ Ｐゴシック" pitchFamily="-123" charset="-128"/>
                <a:cs typeface="ＭＳ Ｐゴシック" pitchFamily="-123" charset="-128"/>
              </a:rPr>
              <a:t>Facilitate dialogue and build capacities</a:t>
            </a:r>
          </a:p>
          <a:p>
            <a:r>
              <a:rPr lang="en-US" sz="1100" dirty="0" smtClean="0">
                <a:latin typeface="Arial" pitchFamily="34" charset="0"/>
                <a:ea typeface="ＭＳ Ｐゴシック" pitchFamily="-123" charset="-128"/>
                <a:cs typeface="ＭＳ Ｐゴシック" pitchFamily="-123" charset="-128"/>
              </a:rPr>
              <a:t>Promote transparency and accountability</a:t>
            </a:r>
          </a:p>
          <a:p>
            <a:r>
              <a:rPr lang="en-US" sz="1100" dirty="0" smtClean="0">
                <a:latin typeface="Arial" pitchFamily="34" charset="0"/>
                <a:ea typeface="ＭＳ Ｐゴシック" pitchFamily="-123" charset="-128"/>
                <a:cs typeface="ＭＳ Ｐゴシック" pitchFamily="-123" charset="-128"/>
              </a:rPr>
              <a:t>Deliver authoritative information to global audiences</a:t>
            </a:r>
            <a:endParaRPr lang="en-US" b="0" dirty="0" smtClean="0"/>
          </a:p>
          <a:p>
            <a:endParaRPr lang="en-US" b="1" dirty="0" smtClean="0"/>
          </a:p>
          <a:p>
            <a:pPr defTabSz="864931" eaLnBrk="0" fontAlgn="base" hangingPunct="0">
              <a:spcBef>
                <a:spcPct val="30000"/>
              </a:spcBef>
              <a:spcAft>
                <a:spcPct val="0"/>
              </a:spcAft>
              <a:defRPr/>
            </a:pPr>
            <a:r>
              <a:rPr lang="en-US" b="1" i="1" dirty="0" smtClean="0"/>
              <a:t>Knowledge Network:</a:t>
            </a:r>
            <a:r>
              <a:rPr lang="en-US" b="1" i="1" baseline="0" dirty="0" smtClean="0"/>
              <a:t> </a:t>
            </a:r>
            <a:r>
              <a:rPr lang="en-US" b="1" dirty="0" smtClean="0">
                <a:solidFill>
                  <a:srgbClr val="404040"/>
                </a:solidFill>
                <a:latin typeface="Helvetica LT Std Light" charset="0"/>
              </a:rPr>
              <a:t>The primary function of Knowledge Networks is to develop new thinking, research, ideas and policies that can be helpful in solving global problems.</a:t>
            </a:r>
            <a:r>
              <a:rPr lang="en-US" b="1" baseline="0" dirty="0" smtClean="0">
                <a:solidFill>
                  <a:srgbClr val="404040"/>
                </a:solidFill>
                <a:latin typeface="Helvetica LT Std Light" charset="0"/>
              </a:rPr>
              <a:t> </a:t>
            </a:r>
            <a:r>
              <a:rPr lang="en-US" b="1" dirty="0" smtClean="0">
                <a:solidFill>
                  <a:srgbClr val="404040"/>
                </a:solidFill>
                <a:latin typeface="Helvetica LT Std Light" charset="0"/>
              </a:rPr>
              <a:t>Their emphasis is on the creation of new ideas,</a:t>
            </a:r>
            <a:r>
              <a:rPr lang="en-US" b="1" baseline="0" dirty="0" smtClean="0">
                <a:solidFill>
                  <a:srgbClr val="404040"/>
                </a:solidFill>
                <a:latin typeface="Helvetica LT Std Light" charset="0"/>
              </a:rPr>
              <a:t> </a:t>
            </a:r>
            <a:r>
              <a:rPr lang="en-US" b="1" dirty="0" smtClean="0">
                <a:solidFill>
                  <a:srgbClr val="404040"/>
                </a:solidFill>
                <a:latin typeface="Helvetica LT Std Light" charset="0"/>
              </a:rPr>
              <a:t>not their advocacy. </a:t>
            </a:r>
          </a:p>
          <a:p>
            <a:endParaRPr lang="en-US" b="1" i="1"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46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a:t>
            </a:r>
            <a:r>
              <a:rPr lang="en-US" baseline="0" dirty="0" smtClean="0"/>
              <a:t> of the Digital Humanitarian Network is to leverage digital networks in support of 21</a:t>
            </a:r>
            <a:r>
              <a:rPr lang="en-US" baseline="30000" dirty="0" smtClean="0"/>
              <a:t>st</a:t>
            </a:r>
            <a:r>
              <a:rPr lang="en-US" baseline="0" dirty="0" smtClean="0"/>
              <a:t> century humanitarian response. </a:t>
            </a:r>
            <a:r>
              <a:rPr lang="en-US" sz="1100" dirty="0" smtClean="0">
                <a:latin typeface="Arial" pitchFamily="34" charset="0"/>
                <a:ea typeface="ＭＳ Ｐゴシック" pitchFamily="-123" charset="-128"/>
                <a:cs typeface="ＭＳ Ｐゴシック" pitchFamily="-123" charset="-128"/>
              </a:rPr>
              <a:t>More specifically, the aim of this </a:t>
            </a:r>
            <a:r>
              <a:rPr lang="en-US" sz="1100" b="1" dirty="0" smtClean="0">
                <a:latin typeface="Arial" pitchFamily="34" charset="0"/>
                <a:ea typeface="ＭＳ Ｐゴシック" pitchFamily="-123" charset="-128"/>
                <a:cs typeface="ＭＳ Ｐゴシック" pitchFamily="-123" charset="-128"/>
              </a:rPr>
              <a:t>network-of-networks is to form a consortium of Volunteer &amp; Technical Communities (</a:t>
            </a:r>
            <a:r>
              <a:rPr lang="en-US" sz="1100" b="1" dirty="0" err="1" smtClean="0">
                <a:latin typeface="Arial" pitchFamily="34" charset="0"/>
                <a:ea typeface="ＭＳ Ｐゴシック" pitchFamily="-123" charset="-128"/>
                <a:cs typeface="ＭＳ Ｐゴシック" pitchFamily="-123" charset="-128"/>
              </a:rPr>
              <a:t>V&amp;TCs</a:t>
            </a:r>
            <a:r>
              <a:rPr lang="en-US" sz="1100" b="1" dirty="0" smtClean="0">
                <a:latin typeface="Arial" pitchFamily="34" charset="0"/>
                <a:ea typeface="ＭＳ Ｐゴシック" pitchFamily="-123" charset="-128"/>
                <a:cs typeface="ＭＳ Ｐゴシック" pitchFamily="-123" charset="-128"/>
              </a:rPr>
              <a:t>) and to provide an interface between formal, professional humanitarian organizations and informal yet skilled-and-agile volunteer &amp; technical networks. </a:t>
            </a:r>
            <a:endParaRPr lang="en-US" dirty="0" smtClean="0"/>
          </a:p>
          <a:p>
            <a:endParaRPr lang="en-US" dirty="0" smtClean="0"/>
          </a:p>
          <a:p>
            <a:r>
              <a:rPr lang="en-US" dirty="0" smtClean="0"/>
              <a:t>Services:</a:t>
            </a:r>
          </a:p>
          <a:p>
            <a:r>
              <a:rPr lang="en-US" sz="1100" dirty="0" smtClean="0">
                <a:latin typeface="Arial" pitchFamily="34" charset="0"/>
                <a:ea typeface="ＭＳ Ｐゴシック" pitchFamily="-123" charset="-128"/>
                <a:cs typeface="ＭＳ Ｐゴシック" pitchFamily="-123" charset="-128"/>
              </a:rPr>
              <a:t>Real-time media monitoring of mainstream and social media</a:t>
            </a:r>
          </a:p>
          <a:p>
            <a:r>
              <a:rPr lang="en-US" sz="1100" dirty="0" smtClean="0">
                <a:latin typeface="Arial" pitchFamily="34" charset="0"/>
                <a:ea typeface="ＭＳ Ｐゴシック" pitchFamily="-123" charset="-128"/>
                <a:cs typeface="ＭＳ Ｐゴシック" pitchFamily="-123" charset="-128"/>
              </a:rPr>
              <a:t>Rapid geo-location of event-data and infrastructure data</a:t>
            </a:r>
          </a:p>
          <a:p>
            <a:r>
              <a:rPr lang="en-US" sz="1100" dirty="0" smtClean="0">
                <a:latin typeface="Arial" pitchFamily="34" charset="0"/>
                <a:ea typeface="ＭＳ Ｐゴシック" pitchFamily="-123" charset="-128"/>
                <a:cs typeface="ＭＳ Ｐゴシック" pitchFamily="-123" charset="-128"/>
              </a:rPr>
              <a:t>Creation of live crisis maps for decision support</a:t>
            </a:r>
          </a:p>
          <a:p>
            <a:r>
              <a:rPr lang="en-US" sz="1100" dirty="0" smtClean="0">
                <a:latin typeface="Arial" pitchFamily="34" charset="0"/>
                <a:ea typeface="ＭＳ Ｐゴシック" pitchFamily="-123" charset="-128"/>
                <a:cs typeface="ＭＳ Ｐゴシック" pitchFamily="-123" charset="-128"/>
              </a:rPr>
              <a:t>Data development and data cleaning</a:t>
            </a:r>
          </a:p>
          <a:p>
            <a:r>
              <a:rPr lang="en-US" sz="1100" dirty="0" smtClean="0">
                <a:latin typeface="Arial" pitchFamily="34" charset="0"/>
                <a:ea typeface="ＭＳ Ｐゴシック" pitchFamily="-123" charset="-128"/>
                <a:cs typeface="ＭＳ Ｐゴシック" pitchFamily="-123" charset="-128"/>
              </a:rPr>
              <a:t>GIS and Big Data analysis</a:t>
            </a:r>
          </a:p>
          <a:p>
            <a:r>
              <a:rPr lang="en-US" sz="1100" dirty="0" smtClean="0">
                <a:latin typeface="Arial" pitchFamily="34" charset="0"/>
                <a:ea typeface="ＭＳ Ｐゴシック" pitchFamily="-123" charset="-128"/>
                <a:cs typeface="ＭＳ Ｐゴシック" pitchFamily="-123" charset="-128"/>
              </a:rPr>
              <a:t>Satellite imagery tagging and tracing</a:t>
            </a:r>
          </a:p>
          <a:p>
            <a:r>
              <a:rPr lang="en-US" sz="1100" dirty="0" smtClean="0">
                <a:latin typeface="Arial" pitchFamily="34" charset="0"/>
                <a:ea typeface="ＭＳ Ｐゴシック" pitchFamily="-123" charset="-128"/>
                <a:cs typeface="ＭＳ Ｐゴシック" pitchFamily="-123" charset="-128"/>
              </a:rPr>
              <a:t>Time-sensitive web-based research</a:t>
            </a:r>
            <a:endParaRPr lang="en-US" dirty="0" smtClean="0"/>
          </a:p>
          <a:p>
            <a:endParaRPr lang="en-US" dirty="0" smtClean="0"/>
          </a:p>
          <a:p>
            <a:endParaRPr lang="en-US" dirty="0" smtClean="0"/>
          </a:p>
          <a:p>
            <a:pPr defTabSz="864931" eaLnBrk="0" fontAlgn="base" hangingPunct="0">
              <a:spcBef>
                <a:spcPct val="30000"/>
              </a:spcBef>
              <a:spcAft>
                <a:spcPct val="0"/>
              </a:spcAft>
              <a:defRPr/>
            </a:pPr>
            <a:r>
              <a:rPr lang="en-US" b="1" i="1" dirty="0" smtClean="0">
                <a:solidFill>
                  <a:srgbClr val="404040"/>
                </a:solidFill>
                <a:latin typeface="Helvetica LT Std Light" charset="0"/>
              </a:rPr>
              <a:t>Operational</a:t>
            </a:r>
            <a:r>
              <a:rPr lang="en-US" b="1" i="1" baseline="0" dirty="0" smtClean="0">
                <a:solidFill>
                  <a:srgbClr val="404040"/>
                </a:solidFill>
                <a:latin typeface="Helvetica LT Std Light" charset="0"/>
              </a:rPr>
              <a:t> and Delivery Network: </a:t>
            </a:r>
            <a:r>
              <a:rPr lang="en-US" b="1" i="1" dirty="0" smtClean="0">
                <a:solidFill>
                  <a:srgbClr val="404040"/>
                </a:solidFill>
                <a:latin typeface="Helvetica LT Std Light" charset="0"/>
              </a:rPr>
              <a:t>This class of networks actually delivers the change it seeks, supplementing or even bypassing the efforts of traditional institutions.</a:t>
            </a: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47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100" dirty="0" smtClean="0">
                <a:latin typeface="Arial" pitchFamily="34" charset="0"/>
                <a:ea typeface="ＭＳ Ｐゴシック" pitchFamily="-123" charset="-128"/>
                <a:cs typeface="ＭＳ Ｐゴシック" pitchFamily="-123" charset="-128"/>
              </a:rPr>
              <a:t>The International Network on Conflict and Fragility - a unique decision-making forum which brings together diverse stakeholders to support development outcomes in the world’s most challenging situations. Based on a whole-of-government approach, INCAF adopts an inclusive approach to its work by engaging with multiple policy communities and partner countries.</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INCAF helps development partners, international </a:t>
            </a:r>
            <a:r>
              <a:rPr lang="en-US" sz="1100" dirty="0" err="1" smtClean="0">
                <a:latin typeface="Arial" pitchFamily="34" charset="0"/>
                <a:ea typeface="ＭＳ Ｐゴシック" pitchFamily="-123" charset="-128"/>
                <a:cs typeface="ＭＳ Ｐゴシック" pitchFamily="-123" charset="-128"/>
              </a:rPr>
              <a:t>organisations</a:t>
            </a:r>
            <a:r>
              <a:rPr lang="en-US" sz="1100" dirty="0" smtClean="0">
                <a:latin typeface="Arial" pitchFamily="34" charset="0"/>
                <a:ea typeface="ＭＳ Ｐゴシック" pitchFamily="-123" charset="-128"/>
                <a:cs typeface="ＭＳ Ｐゴシック" pitchFamily="-123" charset="-128"/>
              </a:rPr>
              <a:t> and partner countries to respond to conflict and fragility by </a:t>
            </a:r>
            <a:r>
              <a:rPr lang="en-US" sz="1100" b="1" dirty="0" smtClean="0">
                <a:latin typeface="Arial" pitchFamily="34" charset="0"/>
                <a:ea typeface="ＭＳ Ｐゴシック" pitchFamily="-123" charset="-128"/>
                <a:cs typeface="ＭＳ Ｐゴシック" pitchFamily="-123" charset="-128"/>
              </a:rPr>
              <a:t>working on cutting-edge policy and programming and by acting as a dialogue facilitator between development partners and partner countries.</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INCAF works with diverse stakeholders including: civil society </a:t>
            </a:r>
            <a:r>
              <a:rPr lang="en-US" sz="1100" dirty="0" err="1" smtClean="0">
                <a:latin typeface="Arial" pitchFamily="34" charset="0"/>
                <a:ea typeface="ＭＳ Ｐゴシック" pitchFamily="-123" charset="-128"/>
                <a:cs typeface="ＭＳ Ｐゴシック" pitchFamily="-123" charset="-128"/>
              </a:rPr>
              <a:t>organisations</a:t>
            </a:r>
            <a:r>
              <a:rPr lang="en-US" sz="1100" dirty="0" smtClean="0">
                <a:latin typeface="Arial" pitchFamily="34" charset="0"/>
                <a:ea typeface="ＭＳ Ｐゴシック" pitchFamily="-123" charset="-128"/>
                <a:cs typeface="ＭＳ Ｐゴシック" pitchFamily="-123" charset="-128"/>
              </a:rPr>
              <a:t>, development partners, governments, international </a:t>
            </a:r>
            <a:r>
              <a:rPr lang="en-US" sz="1100" dirty="0" err="1" smtClean="0">
                <a:latin typeface="Arial" pitchFamily="34" charset="0"/>
                <a:ea typeface="ＭＳ Ｐゴシック" pitchFamily="-123" charset="-128"/>
                <a:cs typeface="ＭＳ Ｐゴシック" pitchFamily="-123" charset="-128"/>
              </a:rPr>
              <a:t>organisations</a:t>
            </a:r>
            <a:r>
              <a:rPr lang="en-US" sz="1100" dirty="0" smtClean="0">
                <a:latin typeface="Arial" pitchFamily="34" charset="0"/>
                <a:ea typeface="ＭＳ Ｐゴシック" pitchFamily="-123" charset="-128"/>
                <a:cs typeface="ＭＳ Ｐゴシック" pitchFamily="-123" charset="-128"/>
              </a:rPr>
              <a:t> and partner countries (fragile states in particular). INCAF works in close partnership with the UN, NATO, the World Bank and other bilateral and multilateral agencies dealing with conflict and fragility. It facilitates co-ordination between them and provides a platform for sharing experiences. INCAF also brings together providers of South-South co-operation through consultation and regular dialogue.</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Main functions:</a:t>
            </a:r>
          </a:p>
          <a:p>
            <a:r>
              <a:rPr lang="en-US" sz="1100" dirty="0" smtClean="0">
                <a:latin typeface="Arial" pitchFamily="34" charset="0"/>
                <a:ea typeface="ＭＳ Ｐゴシック" pitchFamily="-123" charset="-128"/>
                <a:cs typeface="ＭＳ Ｐゴシック" pitchFamily="-123" charset="-128"/>
              </a:rPr>
              <a:t>Promote lessons learned and good practice in headquarters and in the field</a:t>
            </a:r>
          </a:p>
          <a:p>
            <a:r>
              <a:rPr lang="en-US" sz="1100" dirty="0" smtClean="0">
                <a:latin typeface="Arial" pitchFamily="34" charset="0"/>
                <a:ea typeface="ＭＳ Ｐゴシック" pitchFamily="-123" charset="-128"/>
                <a:cs typeface="ＭＳ Ｐゴシック" pitchFamily="-123" charset="-128"/>
              </a:rPr>
              <a:t>Set international norms and provide guidance to improve donor responses to conflict and fragility</a:t>
            </a:r>
          </a:p>
          <a:p>
            <a:r>
              <a:rPr lang="en-US" sz="1100" dirty="0" smtClean="0">
                <a:latin typeface="Arial" pitchFamily="34" charset="0"/>
                <a:ea typeface="ＭＳ Ｐゴシック" pitchFamily="-123" charset="-128"/>
                <a:cs typeface="ＭＳ Ｐゴシック" pitchFamily="-123" charset="-128"/>
              </a:rPr>
              <a:t>Track results in the field and globally</a:t>
            </a:r>
          </a:p>
          <a:p>
            <a:pPr defTabSz="864931" eaLnBrk="0" fontAlgn="base" hangingPunct="0">
              <a:spcBef>
                <a:spcPct val="30000"/>
              </a:spcBef>
              <a:spcAft>
                <a:spcPct val="0"/>
              </a:spcAft>
              <a:defRPr/>
            </a:pPr>
            <a:endParaRPr lang="en-US" dirty="0" smtClean="0">
              <a:solidFill>
                <a:srgbClr val="404040"/>
              </a:solidFill>
              <a:latin typeface="Helvetica LT Std Light" charset="0"/>
            </a:endParaRPr>
          </a:p>
          <a:p>
            <a:pPr defTabSz="864931" eaLnBrk="0" fontAlgn="base" hangingPunct="0">
              <a:spcBef>
                <a:spcPct val="30000"/>
              </a:spcBef>
              <a:spcAft>
                <a:spcPct val="0"/>
              </a:spcAft>
              <a:defRPr/>
            </a:pPr>
            <a:r>
              <a:rPr lang="en-US" b="1" i="1" dirty="0" smtClean="0">
                <a:solidFill>
                  <a:srgbClr val="404040"/>
                </a:solidFill>
                <a:latin typeface="Helvetica LT Std Light" charset="0"/>
              </a:rPr>
              <a:t>Policy Networks:</a:t>
            </a:r>
            <a:r>
              <a:rPr lang="en-US" b="1" i="1" baseline="0" dirty="0" smtClean="0">
                <a:solidFill>
                  <a:srgbClr val="404040"/>
                </a:solidFill>
                <a:latin typeface="Helvetica LT Std Light" charset="0"/>
              </a:rPr>
              <a:t> </a:t>
            </a:r>
            <a:r>
              <a:rPr lang="en-US" b="1" i="1" dirty="0" smtClean="0">
                <a:solidFill>
                  <a:srgbClr val="404040"/>
                </a:solidFill>
                <a:latin typeface="Helvetica LT Std Light" charset="0"/>
              </a:rPr>
              <a:t>Sometimes networks create government policy, even though they may consist of non-governmental players. Policy Networks may or may not be created or even encouraged by formal governments or government institutions.</a:t>
            </a:r>
            <a:r>
              <a:rPr lang="en-US" b="1" i="1" baseline="0" dirty="0" smtClean="0">
                <a:solidFill>
                  <a:srgbClr val="404040"/>
                </a:solidFill>
                <a:latin typeface="Helvetica LT Std Light" charset="0"/>
              </a:rPr>
              <a:t> </a:t>
            </a:r>
            <a:r>
              <a:rPr lang="en-US" b="1" i="1" dirty="0" smtClean="0">
                <a:solidFill>
                  <a:srgbClr val="404040"/>
                </a:solidFill>
                <a:latin typeface="Helvetica LT Std Light" charset="0"/>
              </a:rPr>
              <a:t>Some policy networks support policy development or create an alternative for policy. Policy networks also exist to create and encourage discussions on policy issues.</a:t>
            </a:r>
          </a:p>
          <a:p>
            <a:endParaRPr lang="en-US" sz="1100" dirty="0" smtClean="0">
              <a:latin typeface="Arial" pitchFamily="34" charset="0"/>
              <a:ea typeface="ＭＳ Ｐゴシック" pitchFamily="-123" charset="-128"/>
              <a:cs typeface="ＭＳ Ｐゴシック" pitchFamily="-123" charset="-128"/>
            </a:endParaRPr>
          </a:p>
          <a:p>
            <a:endParaRPr lang="en-US" sz="1100" dirty="0" smtClean="0">
              <a:latin typeface="Arial" pitchFamily="34" charset="0"/>
              <a:ea typeface="ＭＳ Ｐゴシック" pitchFamily="-123" charset="-128"/>
              <a:cs typeface="ＭＳ Ｐゴシック" pitchFamily="-123" charset="-128"/>
            </a:endParaRP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48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eaLnBrk="0" fontAlgn="base" hangingPunct="0">
              <a:spcBef>
                <a:spcPct val="30000"/>
              </a:spcBef>
              <a:spcAft>
                <a:spcPct val="0"/>
              </a:spcAft>
              <a:defRPr/>
            </a:pPr>
            <a:r>
              <a:rPr lang="en-US" sz="1100" dirty="0" err="1" smtClean="0">
                <a:latin typeface="Arial" pitchFamily="34" charset="0"/>
                <a:ea typeface="ＭＳ Ｐゴシック" pitchFamily="-123" charset="-128"/>
                <a:cs typeface="ＭＳ Ｐゴシック" pitchFamily="-123" charset="-128"/>
              </a:rPr>
              <a:t>Watchlist</a:t>
            </a:r>
            <a:r>
              <a:rPr lang="en-US" sz="1100" dirty="0" smtClean="0">
                <a:latin typeface="Arial" pitchFamily="34" charset="0"/>
                <a:ea typeface="ＭＳ Ｐゴシック" pitchFamily="-123" charset="-128"/>
                <a:cs typeface="ＭＳ Ｐゴシック" pitchFamily="-123" charset="-128"/>
              </a:rPr>
              <a:t> on Children and Armed Conflict </a:t>
            </a:r>
          </a:p>
          <a:p>
            <a:pPr defTabSz="864931" eaLnBrk="0" fontAlgn="base" hangingPunct="0">
              <a:spcBef>
                <a:spcPct val="30000"/>
              </a:spcBef>
              <a:spcAft>
                <a:spcPct val="0"/>
              </a:spcAft>
              <a:defRPr/>
            </a:pPr>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dirty="0" err="1" smtClean="0">
                <a:latin typeface="Arial" pitchFamily="34" charset="0"/>
                <a:ea typeface="ＭＳ Ｐゴシック" pitchFamily="-123" charset="-128"/>
                <a:cs typeface="ＭＳ Ｐゴシック" pitchFamily="-123" charset="-128"/>
              </a:rPr>
              <a:t>Watchlist</a:t>
            </a:r>
            <a:r>
              <a:rPr lang="en-US" sz="1100" dirty="0" smtClean="0">
                <a:latin typeface="Arial" pitchFamily="34" charset="0"/>
                <a:ea typeface="ＭＳ Ｐゴシック" pitchFamily="-123" charset="-128"/>
                <a:cs typeface="ＭＳ Ｐゴシック" pitchFamily="-123" charset="-128"/>
              </a:rPr>
              <a:t> was formed in 2001 by a group of leading human rights and humanitarian organizations in response to the need for improved monitoring and reporting on violations against children. </a:t>
            </a:r>
            <a:r>
              <a:rPr lang="en-US" sz="1100" dirty="0" err="1" smtClean="0">
                <a:latin typeface="Arial" pitchFamily="34" charset="0"/>
                <a:ea typeface="ＭＳ Ｐゴシック" pitchFamily="-123" charset="-128"/>
                <a:cs typeface="ＭＳ Ｐゴシック" pitchFamily="-123" charset="-128"/>
              </a:rPr>
              <a:t>Watchlist</a:t>
            </a:r>
            <a:r>
              <a:rPr lang="en-US" sz="1100" dirty="0" smtClean="0">
                <a:latin typeface="Arial" pitchFamily="34" charset="0"/>
                <a:ea typeface="ＭＳ Ｐゴシック" pitchFamily="-123" charset="-128"/>
                <a:cs typeface="ＭＳ Ｐゴシック" pitchFamily="-123" charset="-128"/>
              </a:rPr>
              <a:t> is known for its work on children and human rights, boasting – through its members – both a solid expertise on child protection and a wealth of information and experiences coming directly from the ground.</a:t>
            </a:r>
          </a:p>
          <a:p>
            <a:pPr defTabSz="864931" eaLnBrk="0" fontAlgn="base" hangingPunct="0">
              <a:spcBef>
                <a:spcPct val="30000"/>
              </a:spcBef>
              <a:spcAft>
                <a:spcPct val="0"/>
              </a:spcAft>
              <a:defRPr/>
            </a:pPr>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dirty="0" err="1" smtClean="0">
                <a:latin typeface="Arial" pitchFamily="34" charset="0"/>
                <a:ea typeface="ＭＳ Ｐゴシック" pitchFamily="-123" charset="-128"/>
                <a:cs typeface="ＭＳ Ｐゴシック" pitchFamily="-123" charset="-128"/>
              </a:rPr>
              <a:t>Watchlist’s</a:t>
            </a:r>
            <a:r>
              <a:rPr lang="en-US" sz="1100" dirty="0" smtClean="0">
                <a:latin typeface="Arial" pitchFamily="34" charset="0"/>
                <a:ea typeface="ＭＳ Ｐゴシック" pitchFamily="-123" charset="-128"/>
                <a:cs typeface="ＭＳ Ｐゴシック" pitchFamily="-123" charset="-128"/>
              </a:rPr>
              <a:t> work follows three main program areas:</a:t>
            </a:r>
          </a:p>
          <a:p>
            <a:pPr marL="216233" indent="-216233" defTabSz="864931" eaLnBrk="0" fontAlgn="base" hangingPunct="0">
              <a:spcBef>
                <a:spcPct val="30000"/>
              </a:spcBef>
              <a:spcAft>
                <a:spcPct val="0"/>
              </a:spcAft>
              <a:buFontTx/>
              <a:buAutoNum type="arabicParenR"/>
              <a:defRPr/>
            </a:pPr>
            <a:r>
              <a:rPr lang="en-US" sz="1100" dirty="0" smtClean="0">
                <a:latin typeface="Arial" pitchFamily="34" charset="0"/>
                <a:ea typeface="ＭＳ Ｐゴシック" pitchFamily="-123" charset="-128"/>
                <a:cs typeface="ＭＳ Ｐゴシック" pitchFamily="-123" charset="-128"/>
              </a:rPr>
              <a:t>Monitoring and reporting – We monitor and report on violations in specific countries.</a:t>
            </a:r>
          </a:p>
          <a:p>
            <a:pPr marL="216233" indent="-216233" defTabSz="864931" eaLnBrk="0" fontAlgn="base" hangingPunct="0">
              <a:spcBef>
                <a:spcPct val="30000"/>
              </a:spcBef>
              <a:spcAft>
                <a:spcPct val="0"/>
              </a:spcAft>
              <a:buFontTx/>
              <a:buAutoNum type="arabicParenR"/>
              <a:defRPr/>
            </a:pPr>
            <a:r>
              <a:rPr lang="en-US" sz="1100" dirty="0" smtClean="0">
                <a:latin typeface="Arial" pitchFamily="34" charset="0"/>
                <a:ea typeface="ＭＳ Ｐゴシック" pitchFamily="-123" charset="-128"/>
                <a:cs typeface="ＭＳ Ｐゴシック" pitchFamily="-123" charset="-128"/>
              </a:rPr>
              <a:t>Partner support – We support local organizations to advocate on behalf of children within their own communities.</a:t>
            </a:r>
          </a:p>
          <a:p>
            <a:pPr marL="216233" indent="-216233" defTabSz="864931" eaLnBrk="0" fontAlgn="base" hangingPunct="0">
              <a:spcBef>
                <a:spcPct val="30000"/>
              </a:spcBef>
              <a:spcAft>
                <a:spcPct val="0"/>
              </a:spcAft>
              <a:buFontTx/>
              <a:buAutoNum type="arabicParenR"/>
              <a:defRPr/>
            </a:pPr>
            <a:r>
              <a:rPr lang="en-US" sz="1100" dirty="0" smtClean="0">
                <a:latin typeface="Arial" pitchFamily="34" charset="0"/>
                <a:ea typeface="ＭＳ Ｐゴシック" pitchFamily="-123" charset="-128"/>
                <a:cs typeface="ＭＳ Ｐゴシック" pitchFamily="-123" charset="-128"/>
              </a:rPr>
              <a:t>Advancing the children and armed conflict agenda </a:t>
            </a:r>
            <a:r>
              <a:rPr lang="en-US" sz="1100" b="1" dirty="0" smtClean="0">
                <a:latin typeface="Arial" pitchFamily="34" charset="0"/>
                <a:ea typeface="ＭＳ Ｐゴシック" pitchFamily="-123" charset="-128"/>
                <a:cs typeface="ＭＳ Ｐゴシック" pitchFamily="-123" charset="-128"/>
              </a:rPr>
              <a:t>– We provide policy advice at the highest level to advance the protection of children within the </a:t>
            </a:r>
            <a:r>
              <a:rPr lang="en-US" sz="1100" b="1" dirty="0" err="1" smtClean="0">
                <a:latin typeface="Arial" pitchFamily="34" charset="0"/>
                <a:ea typeface="ＭＳ Ｐゴシック" pitchFamily="-123" charset="-128"/>
                <a:cs typeface="ＭＳ Ｐゴシック" pitchFamily="-123" charset="-128"/>
              </a:rPr>
              <a:t>UN’s</a:t>
            </a:r>
            <a:r>
              <a:rPr lang="en-US" sz="1100" b="1" dirty="0" smtClean="0">
                <a:latin typeface="Arial" pitchFamily="34" charset="0"/>
                <a:ea typeface="ＭＳ Ｐゴシック" pitchFamily="-123" charset="-128"/>
                <a:cs typeface="ＭＳ Ｐゴシック" pitchFamily="-123" charset="-128"/>
              </a:rPr>
              <a:t> Children and Armed Conflict framework.</a:t>
            </a:r>
            <a:endParaRPr lang="en-US" b="1" dirty="0" smtClean="0"/>
          </a:p>
          <a:p>
            <a:pPr defTabSz="864931" eaLnBrk="0" fontAlgn="base" hangingPunct="0">
              <a:spcBef>
                <a:spcPct val="30000"/>
              </a:spcBef>
              <a:spcAft>
                <a:spcPct val="0"/>
              </a:spcAft>
              <a:defRPr/>
            </a:pPr>
            <a:endParaRPr lang="en-US" dirty="0" smtClean="0"/>
          </a:p>
          <a:p>
            <a:pPr defTabSz="864931" eaLnBrk="0" fontAlgn="base" hangingPunct="0">
              <a:spcBef>
                <a:spcPct val="30000"/>
              </a:spcBef>
              <a:spcAft>
                <a:spcPct val="0"/>
              </a:spcAft>
              <a:defRPr/>
            </a:pPr>
            <a:endParaRPr lang="en-US" dirty="0" smtClean="0"/>
          </a:p>
          <a:p>
            <a:pPr defTabSz="864931" eaLnBrk="0" fontAlgn="base" hangingPunct="0">
              <a:spcBef>
                <a:spcPct val="30000"/>
              </a:spcBef>
              <a:spcAft>
                <a:spcPct val="0"/>
              </a:spcAft>
              <a:defRPr/>
            </a:pPr>
            <a:r>
              <a:rPr lang="en-US" b="1" i="1" dirty="0" smtClean="0">
                <a:solidFill>
                  <a:srgbClr val="404040"/>
                </a:solidFill>
                <a:latin typeface="Helvetica LT Std Light" charset="0"/>
              </a:rPr>
              <a:t>Advocacy Networks seek to change the agenda or policies of governments, corporations or other institutions.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49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latin typeface="Arial" pitchFamily="34" charset="0"/>
                <a:ea typeface="ＭＳ Ｐゴシック" pitchFamily="-123" charset="-128"/>
                <a:cs typeface="ＭＳ Ｐゴシック" pitchFamily="-123" charset="-128"/>
              </a:rPr>
              <a:t>Human Rights Watch is one of the world’s leading independent organizations </a:t>
            </a:r>
            <a:r>
              <a:rPr lang="en-US" sz="1100" b="1" dirty="0" smtClean="0">
                <a:latin typeface="Arial" pitchFamily="34" charset="0"/>
                <a:ea typeface="ＭＳ Ｐゴシック" pitchFamily="-123" charset="-128"/>
                <a:cs typeface="ＭＳ Ｐゴシック" pitchFamily="-123" charset="-128"/>
              </a:rPr>
              <a:t>dedicated to defending and protecting human rights</a:t>
            </a:r>
            <a:r>
              <a:rPr lang="en-US" sz="1100" dirty="0" smtClean="0">
                <a:latin typeface="Arial" pitchFamily="34" charset="0"/>
                <a:ea typeface="ＭＳ Ｐゴシック" pitchFamily="-123" charset="-128"/>
                <a:cs typeface="ＭＳ Ｐゴシック" pitchFamily="-123" charset="-128"/>
              </a:rPr>
              <a:t>. By focusing international attention where human rights are violated</a:t>
            </a:r>
            <a:r>
              <a:rPr lang="en-US" sz="1100" b="1" dirty="0" smtClean="0">
                <a:latin typeface="Arial" pitchFamily="34" charset="0"/>
                <a:ea typeface="ＭＳ Ｐゴシック" pitchFamily="-123" charset="-128"/>
                <a:cs typeface="ＭＳ Ｐゴシック" pitchFamily="-123" charset="-128"/>
              </a:rPr>
              <a:t>, they give voice to the oppressed and hold oppressors accountable for their crimes. </a:t>
            </a:r>
            <a:r>
              <a:rPr lang="en-US" sz="1100" dirty="0" smtClean="0">
                <a:latin typeface="Arial" pitchFamily="34" charset="0"/>
                <a:ea typeface="ＭＳ Ｐゴシック" pitchFamily="-123" charset="-128"/>
                <a:cs typeface="ＭＳ Ｐゴシック" pitchFamily="-123" charset="-128"/>
              </a:rPr>
              <a:t>Their rigorous, objective investigations and strategic, targeted advocacy build intense pressure for action and raise the cost of human rights abuse. For more than 30 years, Human Rights Watch has worked tenaciously to lay the legal and moral groundwork for deep-rooted change and has fought to bring greater justice and security to people around the world.</a:t>
            </a:r>
            <a:endParaRPr lang="en-US" sz="1100" b="1" i="1" dirty="0" smtClean="0">
              <a:latin typeface="Arial" pitchFamily="34" charset="0"/>
              <a:ea typeface="ＭＳ Ｐゴシック" pitchFamily="-123" charset="-128"/>
              <a:cs typeface="ＭＳ Ｐゴシック" pitchFamily="-123" charset="-128"/>
            </a:endParaRPr>
          </a:p>
          <a:p>
            <a:endParaRPr lang="en-US" sz="1100" b="1" i="1"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Human Rights Watch is increasingly applying its research methodology to economic, social, and cultural rights, particularly in the areas of education and housing. Human Rights Watch has also begun using statistical research, satellite photography, and bomb-data analysis, among other new methodologies. </a:t>
            </a:r>
            <a:r>
              <a:rPr lang="en-US" sz="1100" b="1" dirty="0" smtClean="0">
                <a:latin typeface="Arial" pitchFamily="34" charset="0"/>
                <a:ea typeface="ＭＳ Ｐゴシック" pitchFamily="-123" charset="-128"/>
                <a:cs typeface="ＭＳ Ｐゴシック" pitchFamily="-123" charset="-128"/>
              </a:rPr>
              <a:t>Combining its traditional on-the-ground fact-finding with new technologies and innovative advocacy keeps Human Rights Watch on the cutting edge of promoting respect for human rights worldwide.</a:t>
            </a:r>
            <a:endParaRPr lang="en-US" sz="1100" b="1" i="1" dirty="0" smtClean="0">
              <a:latin typeface="Arial" pitchFamily="34" charset="0"/>
              <a:ea typeface="ＭＳ Ｐゴシック" pitchFamily="-123" charset="-128"/>
              <a:cs typeface="ＭＳ Ｐゴシック" pitchFamily="-123" charset="-128"/>
            </a:endParaRPr>
          </a:p>
          <a:p>
            <a:endParaRPr lang="en-US" sz="1100" b="1" i="1"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b="1" i="1" dirty="0" smtClean="0">
                <a:latin typeface="Arial" pitchFamily="34" charset="0"/>
                <a:ea typeface="ＭＳ Ｐゴシック" pitchFamily="-123" charset="-128"/>
                <a:cs typeface="ＭＳ Ｐゴシック" pitchFamily="-123" charset="-128"/>
              </a:rPr>
              <a:t>Watchdog Network: </a:t>
            </a:r>
            <a:r>
              <a:rPr lang="en-US" b="1" i="1" dirty="0" smtClean="0">
                <a:solidFill>
                  <a:srgbClr val="404040"/>
                </a:solidFill>
                <a:latin typeface="Helvetica LT Std Light" charset="0"/>
              </a:rPr>
              <a:t>These networks scrutinize institutions to ensure that they behave appropriately. Topics range from human rights,  corruption, the environment, to financial services.</a:t>
            </a:r>
          </a:p>
          <a:p>
            <a:endParaRPr lang="en-US" b="1" i="1"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50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err="1" smtClean="0"/>
              <a:t>theHive</a:t>
            </a:r>
            <a:r>
              <a:rPr lang="en-US" dirty="0" smtClean="0"/>
              <a:t> is a </a:t>
            </a:r>
            <a:r>
              <a:rPr lang="en-US" b="1" dirty="0" smtClean="0"/>
              <a:t>knowledge platform on fragility, conflict, and violence, which provides both an online and face-to-face communication platform for the community of practice working on these issues to share and build knowledge. </a:t>
            </a:r>
          </a:p>
          <a:p>
            <a:endParaRPr lang="en-US" dirty="0" smtClean="0"/>
          </a:p>
          <a:p>
            <a:r>
              <a:rPr lang="en-US" dirty="0" err="1" smtClean="0"/>
              <a:t>theHive</a:t>
            </a:r>
            <a:r>
              <a:rPr lang="en-US" dirty="0" smtClean="0"/>
              <a:t> aims to achieve the following three objectives:</a:t>
            </a:r>
          </a:p>
          <a:p>
            <a:r>
              <a:rPr lang="en-US" dirty="0" smtClean="0"/>
              <a:t>creating a worldwide community of practice on fragility, conflict and violence</a:t>
            </a:r>
          </a:p>
          <a:p>
            <a:r>
              <a:rPr lang="en-US" dirty="0" smtClean="0"/>
              <a:t>sharing knowledge across contexts and disciplines to bridge divides and reduce isolation; and</a:t>
            </a:r>
          </a:p>
          <a:p>
            <a:r>
              <a:rPr lang="en-US" dirty="0" smtClean="0"/>
              <a:t>connecting new knowledge and innovative approaches that can inform best fit solutions.</a:t>
            </a:r>
          </a:p>
          <a:p>
            <a:endParaRPr lang="en-US" dirty="0" smtClean="0"/>
          </a:p>
          <a:p>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b="1" i="1" dirty="0" smtClean="0">
                <a:solidFill>
                  <a:srgbClr val="404040"/>
                </a:solidFill>
                <a:latin typeface="Helvetica LT Std Light" charset="0"/>
              </a:rPr>
              <a:t>Platform: Some networks seek to provide platforms for other networks to organize.</a:t>
            </a:r>
          </a:p>
          <a:p>
            <a:endParaRPr lang="en-US" sz="1100" dirty="0" smtClean="0">
              <a:latin typeface="Arial" pitchFamily="34" charset="0"/>
              <a:ea typeface="ＭＳ Ｐゴシック" pitchFamily="-123" charset="-128"/>
              <a:cs typeface="ＭＳ Ｐゴシック" pitchFamily="-123" charset="-128"/>
            </a:endParaRP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a:t>
            </a:r>
          </a:p>
          <a:p>
            <a:r>
              <a:rPr lang="en-US" sz="1100" dirty="0" err="1" smtClean="0">
                <a:latin typeface="Arial" pitchFamily="34" charset="0"/>
                <a:ea typeface="ＭＳ Ｐゴシック" pitchFamily="-123" charset="-128"/>
                <a:cs typeface="ＭＳ Ｐゴシック" pitchFamily="-123" charset="-128"/>
              </a:rPr>
              <a:t>Ushahidi</a:t>
            </a:r>
            <a:endParaRPr lang="en-US" sz="1100" dirty="0" smtClean="0">
              <a:latin typeface="Arial" pitchFamily="34" charset="0"/>
              <a:ea typeface="ＭＳ Ｐゴシック" pitchFamily="-123" charset="-128"/>
              <a:cs typeface="ＭＳ Ｐゴシック" pitchFamily="-123" charset="-128"/>
            </a:endParaRP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A non profit tech company that specializes in </a:t>
            </a:r>
            <a:r>
              <a:rPr lang="en-US" sz="1100" b="1" dirty="0" smtClean="0">
                <a:latin typeface="Arial" pitchFamily="34" charset="0"/>
                <a:ea typeface="ＭＳ Ｐゴシック" pitchFamily="-123" charset="-128"/>
                <a:cs typeface="ＭＳ Ｐゴシック" pitchFamily="-123" charset="-128"/>
              </a:rPr>
              <a:t>developing free and open source software for information collection, visualization and interactive mapping.</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They build </a:t>
            </a:r>
            <a:r>
              <a:rPr lang="en-US" sz="1100" b="1" dirty="0" smtClean="0">
                <a:latin typeface="Arial" pitchFamily="34" charset="0"/>
                <a:ea typeface="ＭＳ Ｐゴシック" pitchFamily="-123" charset="-128"/>
                <a:cs typeface="ＭＳ Ｐゴシック" pitchFamily="-123" charset="-128"/>
              </a:rPr>
              <a:t>tools for democratizing information, increasing transparency and lowering the barriers for individuals to share their stories.</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Their roots are in the collaboration of Kenyan citizen journalists during a time of crisis. The original website was used to map incidents of violence and peace efforts throughout the country based on reports submitted via the web and mobile phones. This website had 45,000 users in Kenya, and was the catalyst for realizing there was a need for a platform based on it, which could be used by others around the world.</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Since early 2008 they have grown from an ad hoc group of volunteers to a focused organization. Their current team is comprised of individuals with a wide span of experience ranging from human rights work to software development. They have also built a strong team of volunteer developers primarily in Africa, but also Europe, South America and the U.S.</a:t>
            </a:r>
          </a:p>
          <a:p>
            <a:endParaRPr lang="en-US" sz="1100" dirty="0" smtClean="0">
              <a:latin typeface="Arial" pitchFamily="34" charset="0"/>
              <a:ea typeface="ＭＳ Ｐゴシック" pitchFamily="-123" charset="-128"/>
              <a:cs typeface="ＭＳ Ｐゴシック" pitchFamily="-123" charset="-128"/>
            </a:endParaRPr>
          </a:p>
          <a:p>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b="1" i="1" dirty="0" smtClean="0">
                <a:solidFill>
                  <a:srgbClr val="404040"/>
                </a:solidFill>
                <a:latin typeface="Helvetica LT Std Light" charset="0"/>
              </a:rPr>
              <a:t>Platform: Some networks seek to provide platforms for other networks to organize.</a:t>
            </a:r>
          </a:p>
          <a:p>
            <a:endParaRPr lang="en-US" b="1"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51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52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53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100" dirty="0" smtClean="0">
                <a:latin typeface="Arial" pitchFamily="34" charset="0"/>
                <a:ea typeface="ＭＳ Ｐゴシック" pitchFamily="-123" charset="-128"/>
                <a:cs typeface="ＭＳ Ｐゴシック" pitchFamily="-123" charset="-128"/>
              </a:rPr>
              <a:t>Nuclear Threat Initiative: a nonprofit, nonpartisan organization with a mission to strengthen global security by reducing the risk of use and preventing the spread of nuclear, biological, and chemical weapons and to work to build the trust, transparency, and security that are preconditions to the ultimate fulfillment of the Non-Proliferation Treaty’s goals and ambitions.</a:t>
            </a:r>
          </a:p>
          <a:p>
            <a:endParaRPr lang="en-US" sz="1100" dirty="0" smtClean="0">
              <a:latin typeface="Arial" pitchFamily="34" charset="0"/>
              <a:ea typeface="ＭＳ Ｐゴシック" pitchFamily="-123" charset="-128"/>
              <a:cs typeface="ＭＳ Ｐゴシック" pitchFamily="-123" charset="-128"/>
            </a:endParaRP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Provides policy advice on how to reduce nuclear proliferation and reduce stockpiles.</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Verification Pilot Project brings experts from a dozen countries to establish technical and policy best-practices for verifying compliance with nuclear arms agreements.</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Seeks to build international consensus on issues such as the replacement of non-military use of highly enriched uranium with non-</a:t>
            </a:r>
            <a:r>
              <a:rPr lang="en-US" sz="1100" dirty="0" err="1" smtClean="0">
                <a:latin typeface="Arial" pitchFamily="34" charset="0"/>
                <a:ea typeface="ＭＳ Ｐゴシック" pitchFamily="-123" charset="-128"/>
                <a:cs typeface="ＭＳ Ｐゴシック" pitchFamily="-123" charset="-128"/>
              </a:rPr>
              <a:t>weaponizable</a:t>
            </a:r>
            <a:r>
              <a:rPr lang="en-US" sz="1100" dirty="0" smtClean="0">
                <a:latin typeface="Arial" pitchFamily="34" charset="0"/>
                <a:ea typeface="ＭＳ Ｐゴシック" pitchFamily="-123" charset="-128"/>
                <a:cs typeface="ＭＳ Ｐゴシック" pitchFamily="-123" charset="-128"/>
              </a:rPr>
              <a:t> low enriched uranium, through technical research showing how to make such a change viable.</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In a project supported by Warren Buffett, they are creating a seed fund to allow countries building nuclear power plants for the first time to do so using non-</a:t>
            </a:r>
            <a:r>
              <a:rPr lang="en-US" sz="1100" dirty="0" err="1" smtClean="0">
                <a:latin typeface="Arial" pitchFamily="34" charset="0"/>
                <a:ea typeface="ＭＳ Ｐゴシック" pitchFamily="-123" charset="-128"/>
                <a:cs typeface="ＭＳ Ｐゴシック" pitchFamily="-123" charset="-128"/>
              </a:rPr>
              <a:t>weaponizable</a:t>
            </a:r>
            <a:r>
              <a:rPr lang="en-US" sz="1100" dirty="0" smtClean="0">
                <a:latin typeface="Arial" pitchFamily="34" charset="0"/>
                <a:ea typeface="ＭＳ Ｐゴシック" pitchFamily="-123" charset="-128"/>
                <a:cs typeface="ＭＳ Ｐゴシック" pitchFamily="-123" charset="-128"/>
              </a:rPr>
              <a:t> technology.</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Provide benchmarking via their Nuclear Security Index, a measurement of nuclear security in 176 countries.</a:t>
            </a:r>
          </a:p>
          <a:p>
            <a:endParaRPr lang="en-US" sz="1100" b="1" dirty="0" smtClean="0">
              <a:latin typeface="Arial" pitchFamily="34" charset="0"/>
              <a:ea typeface="ＭＳ Ｐゴシック" pitchFamily="-123" charset="-128"/>
              <a:cs typeface="ＭＳ Ｐゴシック" pitchFamily="-123" charset="-128"/>
            </a:endParaRPr>
          </a:p>
          <a:p>
            <a:endParaRPr lang="en-US" sz="1100" b="1"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b="1" i="1" dirty="0" smtClean="0">
                <a:latin typeface="Arial" pitchFamily="34" charset="0"/>
                <a:ea typeface="ＭＳ Ｐゴシック" pitchFamily="-123" charset="-128"/>
                <a:cs typeface="ＭＳ Ｐゴシック" pitchFamily="-123" charset="-128"/>
              </a:rPr>
              <a:t>Networked Institutions: </a:t>
            </a:r>
            <a:r>
              <a:rPr lang="en-US" b="1" i="1" dirty="0" smtClean="0">
                <a:solidFill>
                  <a:srgbClr val="404040"/>
                </a:solidFill>
                <a:latin typeface="Helvetica LT Std Light" charset="0"/>
              </a:rPr>
              <a:t>Some networks provide such a wide range of capabilities they could be described as Networked Institutions.</a:t>
            </a:r>
            <a:br>
              <a:rPr lang="en-US" b="1" i="1" dirty="0" smtClean="0">
                <a:solidFill>
                  <a:srgbClr val="404040"/>
                </a:solidFill>
                <a:latin typeface="Helvetica LT Std Light" charset="0"/>
              </a:rPr>
            </a:br>
            <a:r>
              <a:rPr lang="en-US" b="1" i="1" dirty="0" smtClean="0">
                <a:solidFill>
                  <a:srgbClr val="404040"/>
                </a:solidFill>
                <a:latin typeface="Helvetica LT Std Light" charset="0"/>
              </a:rPr>
              <a:t>They are not state-based but rather true multi-stakeholder networks. But the value they generate can range from knowledge generation, advocacy and policy development to the actual delivery of solutions to global problems. </a:t>
            </a:r>
          </a:p>
          <a:p>
            <a:endParaRPr lang="en-US" b="1" i="1"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54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100" dirty="0" smtClean="0">
                <a:latin typeface="Arial" pitchFamily="34" charset="0"/>
                <a:ea typeface="ＭＳ Ｐゴシック" pitchFamily="-123" charset="-128"/>
                <a:cs typeface="ＭＳ Ｐゴシック" pitchFamily="-123" charset="-128"/>
              </a:rPr>
              <a:t>Vision: A unified Sri Lankan </a:t>
            </a:r>
            <a:r>
              <a:rPr lang="en-US" sz="1100" dirty="0" err="1" smtClean="0">
                <a:latin typeface="Arial" pitchFamily="34" charset="0"/>
                <a:ea typeface="ＭＳ Ｐゴシック" pitchFamily="-123" charset="-128"/>
                <a:cs typeface="ＭＳ Ｐゴシック" pitchFamily="-123" charset="-128"/>
              </a:rPr>
              <a:t>diaspora</a:t>
            </a:r>
            <a:r>
              <a:rPr lang="en-US" sz="1100" dirty="0" smtClean="0">
                <a:latin typeface="Arial" pitchFamily="34" charset="0"/>
                <a:ea typeface="ＭＳ Ｐゴシック" pitchFamily="-123" charset="-128"/>
                <a:cs typeface="ＭＳ Ｐゴシック" pitchFamily="-123" charset="-128"/>
              </a:rPr>
              <a:t> working for the peace and prosperity of Sri Lanka.</a:t>
            </a:r>
          </a:p>
          <a:p>
            <a:endParaRPr lang="en-US" sz="1100" dirty="0" smtClean="0">
              <a:latin typeface="Arial" pitchFamily="34" charset="0"/>
              <a:ea typeface="ＭＳ Ｐゴシック" pitchFamily="-123" charset="-128"/>
              <a:cs typeface="ＭＳ Ｐゴシック" pitchFamily="-123" charset="-128"/>
            </a:endParaRPr>
          </a:p>
          <a:p>
            <a:r>
              <a:rPr lang="en-US" sz="1100" dirty="0" smtClean="0">
                <a:latin typeface="Arial" pitchFamily="34" charset="0"/>
                <a:ea typeface="ＭＳ Ｐゴシック" pitchFamily="-123" charset="-128"/>
                <a:cs typeface="ＭＳ Ｐゴシック" pitchFamily="-123" charset="-128"/>
              </a:rPr>
              <a:t>Diaspora Lanka actively works towards </a:t>
            </a:r>
            <a:r>
              <a:rPr lang="en-US" sz="1100" dirty="0" err="1" smtClean="0">
                <a:latin typeface="Arial" pitchFamily="34" charset="0"/>
                <a:ea typeface="ＭＳ Ｐゴシック" pitchFamily="-123" charset="-128"/>
                <a:cs typeface="ＭＳ Ｐゴシック" pitchFamily="-123" charset="-128"/>
              </a:rPr>
              <a:t>diaspora</a:t>
            </a:r>
            <a:r>
              <a:rPr lang="en-US" sz="1100" dirty="0" smtClean="0">
                <a:latin typeface="Arial" pitchFamily="34" charset="0"/>
                <a:ea typeface="ＭＳ Ｐゴシック" pitchFamily="-123" charset="-128"/>
                <a:cs typeface="ＭＳ Ｐゴシック" pitchFamily="-123" charset="-128"/>
              </a:rPr>
              <a:t> unity in Australia as well as restoration efforts in regional Sri Lanka through livelihood support, business development, community advocacy, urban planning and social cohesion initiatives.</a:t>
            </a:r>
          </a:p>
          <a:p>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Diaspora Lanka’s hopes: “We as a united </a:t>
            </a:r>
            <a:r>
              <a:rPr lang="en-US" sz="1100" dirty="0" err="1" smtClean="0">
                <a:latin typeface="Arial" pitchFamily="34" charset="0"/>
                <a:ea typeface="ＭＳ Ｐゴシック" pitchFamily="-123" charset="-128"/>
                <a:cs typeface="ＭＳ Ｐゴシック" pitchFamily="-123" charset="-128"/>
              </a:rPr>
              <a:t>diaspora</a:t>
            </a:r>
            <a:r>
              <a:rPr lang="en-US" sz="1100" dirty="0" smtClean="0">
                <a:latin typeface="Arial" pitchFamily="34" charset="0"/>
                <a:ea typeface="ＭＳ Ｐゴシック" pitchFamily="-123" charset="-128"/>
                <a:cs typeface="ＭＳ Ｐゴシック" pitchFamily="-123" charset="-128"/>
              </a:rPr>
              <a:t>, together with our friends, have a unique opportunity to participate in rebuilding, ensuring that the absence of war transforms into a durable peace. Whether Tamil, Muslim, Burgher, Sinhalese or other ethnic group, a sustained peace can be achieved through a </a:t>
            </a:r>
            <a:r>
              <a:rPr lang="en-US" sz="1100" dirty="0" err="1" smtClean="0">
                <a:latin typeface="Arial" pitchFamily="34" charset="0"/>
                <a:ea typeface="ＭＳ Ｐゴシック" pitchFamily="-123" charset="-128"/>
                <a:cs typeface="ＭＳ Ｐゴシック" pitchFamily="-123" charset="-128"/>
              </a:rPr>
              <a:t>diaspora</a:t>
            </a:r>
            <a:r>
              <a:rPr lang="en-US" sz="1100" dirty="0" smtClean="0">
                <a:latin typeface="Arial" pitchFamily="34" charset="0"/>
                <a:ea typeface="ＭＳ Ｐゴシック" pitchFamily="-123" charset="-128"/>
                <a:cs typeface="ＭＳ Ｐゴシック" pitchFamily="-123" charset="-128"/>
              </a:rPr>
              <a:t> commitment to the future development of Sri Lanka.”		</a:t>
            </a:r>
          </a:p>
          <a:p>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Objectives</a:t>
            </a: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Projects: to forge a constructive role for the </a:t>
            </a:r>
            <a:r>
              <a:rPr lang="en-US" sz="1100" dirty="0" err="1" smtClean="0">
                <a:latin typeface="Arial" pitchFamily="34" charset="0"/>
                <a:ea typeface="ＭＳ Ｐゴシック" pitchFamily="-123" charset="-128"/>
                <a:cs typeface="ＭＳ Ｐゴシック" pitchFamily="-123" charset="-128"/>
              </a:rPr>
              <a:t>diaspora</a:t>
            </a:r>
            <a:r>
              <a:rPr lang="en-US" sz="1100" dirty="0" smtClean="0">
                <a:latin typeface="Arial" pitchFamily="34" charset="0"/>
                <a:ea typeface="ＭＳ Ｐゴシック" pitchFamily="-123" charset="-128"/>
                <a:cs typeface="ＭＳ Ｐゴシック" pitchFamily="-123" charset="-128"/>
              </a:rPr>
              <a:t> in post-conflict Sri Lanka</a:t>
            </a: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Reconciliation: to nurture a durable peace both in </a:t>
            </a:r>
            <a:r>
              <a:rPr lang="en-US" sz="1100" dirty="0" err="1" smtClean="0">
                <a:latin typeface="Arial" pitchFamily="34" charset="0"/>
                <a:ea typeface="ＭＳ Ｐゴシック" pitchFamily="-123" charset="-128"/>
                <a:cs typeface="ＭＳ Ｐゴシック" pitchFamily="-123" charset="-128"/>
              </a:rPr>
              <a:t>diaspora</a:t>
            </a:r>
            <a:r>
              <a:rPr lang="en-US" sz="1100" dirty="0" smtClean="0">
                <a:latin typeface="Arial" pitchFamily="34" charset="0"/>
                <a:ea typeface="ＭＳ Ｐゴシック" pitchFamily="-123" charset="-128"/>
                <a:cs typeface="ＭＳ Ｐゴシック" pitchFamily="-123" charset="-128"/>
              </a:rPr>
              <a:t> countries and in Sri Lanka</a:t>
            </a: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Governance: to act as a credible link between the </a:t>
            </a:r>
            <a:r>
              <a:rPr lang="en-US" sz="1100" dirty="0" err="1" smtClean="0">
                <a:latin typeface="Arial" pitchFamily="34" charset="0"/>
                <a:ea typeface="ＭＳ Ｐゴシック" pitchFamily="-123" charset="-128"/>
                <a:cs typeface="ＭＳ Ｐゴシック" pitchFamily="-123" charset="-128"/>
              </a:rPr>
              <a:t>diaspora</a:t>
            </a:r>
            <a:r>
              <a:rPr lang="en-US" sz="1100" dirty="0" smtClean="0">
                <a:latin typeface="Arial" pitchFamily="34" charset="0"/>
                <a:ea typeface="ＭＳ Ｐゴシック" pitchFamily="-123" charset="-128"/>
                <a:cs typeface="ＭＳ Ｐゴシック" pitchFamily="-123" charset="-128"/>
              </a:rPr>
              <a:t> in Australia and communities in Sri Lanka</a:t>
            </a: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Outreach: to collaborate with global </a:t>
            </a:r>
            <a:r>
              <a:rPr lang="en-US" sz="1100" dirty="0" err="1" smtClean="0">
                <a:latin typeface="Arial" pitchFamily="34" charset="0"/>
                <a:ea typeface="ＭＳ Ｐゴシック" pitchFamily="-123" charset="-128"/>
                <a:cs typeface="ＭＳ Ｐゴシック" pitchFamily="-123" charset="-128"/>
              </a:rPr>
              <a:t>diaspora</a:t>
            </a:r>
            <a:r>
              <a:rPr lang="en-US" sz="1100" dirty="0" smtClean="0">
                <a:latin typeface="Arial" pitchFamily="34" charset="0"/>
                <a:ea typeface="ＭＳ Ｐゴシック" pitchFamily="-123" charset="-128"/>
                <a:cs typeface="ＭＳ Ｐゴシック" pitchFamily="-123" charset="-128"/>
              </a:rPr>
              <a:t> networks committed to a better Sri Lanka</a:t>
            </a:r>
          </a:p>
          <a:p>
            <a:pPr defTabSz="864931" eaLnBrk="0" fontAlgn="base" hangingPunct="0">
              <a:spcBef>
                <a:spcPct val="30000"/>
              </a:spcBef>
              <a:spcAft>
                <a:spcPct val="0"/>
              </a:spcAft>
              <a:defRPr/>
            </a:pPr>
            <a:endParaRPr lang="en-US" sz="1100"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endParaRPr lang="en-US" sz="1100" b="1" i="1" dirty="0" smtClean="0">
              <a:latin typeface="Arial" pitchFamily="34" charset="0"/>
              <a:ea typeface="ＭＳ Ｐゴシック" pitchFamily="-123" charset="-128"/>
              <a:cs typeface="ＭＳ Ｐゴシック" pitchFamily="-123" charset="-128"/>
            </a:endParaRPr>
          </a:p>
          <a:p>
            <a:pPr defTabSz="864931" eaLnBrk="0" fontAlgn="base" hangingPunct="0">
              <a:spcBef>
                <a:spcPct val="30000"/>
              </a:spcBef>
              <a:spcAft>
                <a:spcPct val="0"/>
              </a:spcAft>
              <a:defRPr/>
            </a:pPr>
            <a:r>
              <a:rPr lang="en-US" sz="1100" b="1" i="1" dirty="0" err="1" smtClean="0">
                <a:latin typeface="Arial" pitchFamily="34" charset="0"/>
                <a:ea typeface="ＭＳ Ｐゴシック" pitchFamily="-123" charset="-128"/>
                <a:cs typeface="ＭＳ Ｐゴシック" pitchFamily="-123" charset="-128"/>
              </a:rPr>
              <a:t>Diapora</a:t>
            </a:r>
            <a:r>
              <a:rPr lang="en-US" sz="1100" b="1" i="1" dirty="0" smtClean="0">
                <a:latin typeface="Arial" pitchFamily="34" charset="0"/>
                <a:ea typeface="ＭＳ Ｐゴシック" pitchFamily="-123" charset="-128"/>
                <a:cs typeface="ＭＳ Ｐゴシック" pitchFamily="-123" charset="-128"/>
              </a:rPr>
              <a:t>: </a:t>
            </a:r>
            <a:r>
              <a:rPr lang="en-US" b="1" i="1" dirty="0" smtClean="0">
                <a:solidFill>
                  <a:srgbClr val="404040"/>
                </a:solidFill>
                <a:latin typeface="Helvetica LT Std Light" charset="0"/>
              </a:rPr>
              <a:t>Diasporas are global communities formed by people dispersed from their ancestral lands but who share a common culture and sense of strong identity with their homeland. Thanks to the Internet these people and their affiliated organizations can now collaborate in multi-stakeholder networks. One of the functions of many of today diasporas is to address and help solve common, global problems.</a:t>
            </a:r>
          </a:p>
          <a:p>
            <a:pPr defTabSz="864931" eaLnBrk="0" fontAlgn="base" hangingPunct="0">
              <a:spcBef>
                <a:spcPct val="30000"/>
              </a:spcBef>
              <a:spcAft>
                <a:spcPct val="0"/>
              </a:spcAft>
              <a:defRPr/>
            </a:pPr>
            <a:r>
              <a:rPr lang="en-US" sz="1100" dirty="0" smtClean="0">
                <a:latin typeface="Arial" pitchFamily="34" charset="0"/>
                <a:ea typeface="ＭＳ Ｐゴシック" pitchFamily="-123" charset="-128"/>
                <a:cs typeface="ＭＳ Ｐゴシック" pitchFamily="-123" charset="-128"/>
              </a:rPr>
              <a:t>			</a:t>
            </a:r>
          </a:p>
          <a:p>
            <a:endParaRPr lang="en-US" dirty="0"/>
          </a:p>
        </p:txBody>
      </p:sp>
      <p:sp>
        <p:nvSpPr>
          <p:cNvPr id="4" name="Slide Number Placeholder 3"/>
          <p:cNvSpPr>
            <a:spLocks noGrp="1"/>
          </p:cNvSpPr>
          <p:nvPr>
            <p:ph type="sldNum" sz="quarter" idx="10"/>
          </p:nvPr>
        </p:nvSpPr>
        <p:spPr/>
        <p:txBody>
          <a:bodyPr/>
          <a:lstStyle/>
          <a:p>
            <a:pPr>
              <a:defRPr/>
            </a:pPr>
            <a:fld id="{A5CD927F-18C7-174A-9D75-3F8DA0771943}" type="slidenum">
              <a:rPr lang="en-US" smtClean="0"/>
              <a:pPr>
                <a:defRPr/>
              </a:pPr>
              <a:t>55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3621">
              <a:defRPr/>
            </a:pPr>
            <a:r>
              <a:rPr lang="en-US" dirty="0" smtClean="0"/>
              <a:t>We developed the taxonomy – which gives us a framework and a vocabulary on which to base our next look.</a:t>
            </a:r>
          </a:p>
          <a:p>
            <a:r>
              <a:rPr lang="en-US" dirty="0" smtClean="0"/>
              <a:t>our taxonomy provides useful categories for comparison and discussion but it’s important to note that, while the categories are comprehensive, they are not mutually exclusive. </a:t>
            </a:r>
          </a:p>
          <a:p>
            <a:r>
              <a:rPr lang="en-US" dirty="0" smtClean="0"/>
              <a:t>An organization that fits into the defining parameters of one network category may also have characteristics that make it a candidate for classification in other categories in the taxonomy. In addition, networks are dynamic and may change, evolve or adapt to their operating area in ways that may alter the way in which they are catalogued in our discussions. some of the cases presented in the pages that follow highlight just such multi- type networks. they have been selected here for discussion of Advocacy networks, although several have also appeared in other papers in our collection as being representative of other network characteristics. It is just such overlap and such unique combinations of characteristics that make the study and observation of these networks so compelling and so vital. </a:t>
            </a:r>
          </a:p>
          <a:p>
            <a:endParaRPr lang="en-US" dirty="0"/>
          </a:p>
        </p:txBody>
      </p:sp>
      <p:sp>
        <p:nvSpPr>
          <p:cNvPr id="4" name="Slide Number Placeholder 3"/>
          <p:cNvSpPr>
            <a:spLocks noGrp="1"/>
          </p:cNvSpPr>
          <p:nvPr>
            <p:ph type="sldNum" sz="quarter" idx="10"/>
          </p:nvPr>
        </p:nvSpPr>
        <p:spPr/>
        <p:txBody>
          <a:bodyPr/>
          <a:lstStyle/>
          <a:p>
            <a:fld id="{7B7B8492-4E5E-5043-8F02-A7E19994D2DE}" type="slidenum">
              <a:rPr lang="en-US" smtClean="0"/>
              <a:pPr/>
              <a:t>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52130341"/>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World Wide Fund for Nature and Unilever.</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World Wide Fund for Nature and Unilever.</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World Wide Fund for Nature and Unilever.</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latin typeface="+mn-lt"/>
                <a:ea typeface="+mn-ea"/>
                <a:cs typeface="+mn-cs"/>
              </a:rPr>
              <a:t>the Digital Humanitarian Network, a “network of networks” that builds effective partnerships between humanitarian relief agencies and the diverse volunteer communities that have been involved in crisis-mapping emergency situations such as the earthquake in Haiti.</a:t>
            </a:r>
            <a:r>
              <a:rPr lang="en-US" dirty="0" smtClean="0"/>
              <a:t> </a:t>
            </a:r>
          </a:p>
          <a:p>
            <a:endParaRPr lang="en-US" dirty="0" smtClean="0"/>
          </a:p>
          <a:p>
            <a:r>
              <a:rPr lang="en-US" sz="1100" kern="1200" dirty="0" smtClean="0">
                <a:solidFill>
                  <a:schemeClr val="tx1"/>
                </a:solidFill>
                <a:latin typeface="+mn-lt"/>
                <a:ea typeface="+mn-ea"/>
                <a:cs typeface="+mn-cs"/>
              </a:rPr>
              <a:t>The Haiti earthquake of 2010 radically changed the way information is collected and analyzed in humanitarian emergencies. New technologies were used to collect and organize data from multiple sources moments after the disaster. Much of this work—including media tracking, </a:t>
            </a:r>
            <a:r>
              <a:rPr lang="en-US" sz="1100" kern="1200" dirty="0" err="1" smtClean="0">
                <a:solidFill>
                  <a:schemeClr val="tx1"/>
                </a:solidFill>
                <a:latin typeface="+mn-lt"/>
                <a:ea typeface="+mn-ea"/>
                <a:cs typeface="+mn-cs"/>
              </a:rPr>
              <a:t>geolocation</a:t>
            </a:r>
            <a:r>
              <a:rPr lang="en-US" sz="1100" kern="1200" dirty="0" smtClean="0">
                <a:solidFill>
                  <a:schemeClr val="tx1"/>
                </a:solidFill>
                <a:latin typeface="+mn-lt"/>
                <a:ea typeface="+mn-ea"/>
                <a:cs typeface="+mn-cs"/>
              </a:rPr>
              <a:t>, mapping, data cleaning, translation, and social-networks monitoring—was done by volunteers working from their homes and offices around the world. Throughout the relief operations, </a:t>
            </a:r>
            <a:r>
              <a:rPr lang="en-US" sz="1100" kern="1200" dirty="0" err="1" smtClean="0">
                <a:solidFill>
                  <a:schemeClr val="tx1"/>
                </a:solidFill>
                <a:latin typeface="+mn-lt"/>
                <a:ea typeface="+mn-ea"/>
                <a:cs typeface="+mn-cs"/>
              </a:rPr>
              <a:t>V&amp;TCs</a:t>
            </a:r>
            <a:r>
              <a:rPr lang="en-US" sz="1100" kern="1200" dirty="0" smtClean="0">
                <a:solidFill>
                  <a:schemeClr val="tx1"/>
                </a:solidFill>
                <a:latin typeface="+mn-lt"/>
                <a:ea typeface="+mn-ea"/>
                <a:cs typeface="+mn-cs"/>
              </a:rPr>
              <a:t> </a:t>
            </a:r>
            <a:r>
              <a:rPr lang="en-US" sz="1100" kern="1200" dirty="0" err="1" smtClean="0">
                <a:solidFill>
                  <a:schemeClr val="tx1"/>
                </a:solidFill>
                <a:latin typeface="+mn-lt"/>
                <a:ea typeface="+mn-ea"/>
                <a:cs typeface="+mn-cs"/>
              </a:rPr>
              <a:t>col-lected</a:t>
            </a:r>
            <a:r>
              <a:rPr lang="en-US" sz="1100" kern="1200" dirty="0" smtClean="0">
                <a:solidFill>
                  <a:schemeClr val="tx1"/>
                </a:solidFill>
                <a:latin typeface="+mn-lt"/>
                <a:ea typeface="+mn-ea"/>
                <a:cs typeface="+mn-cs"/>
              </a:rPr>
              <a:t>, verified and analyzed more data than humanitarian teams in the field had the capacity to process.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6ABE72A-1086-41DF-AB29-D2953C5D38B1}" type="slidenum">
              <a:rPr lang="en-US" smtClean="0"/>
              <a:pPr/>
              <a:t>67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1" y="6216160"/>
            <a:ext cx="5486399" cy="369281"/>
          </a:xfrm>
          <a:prstGeom prst="rect">
            <a:avLst/>
          </a:prstGeom>
        </p:spPr>
        <p:txBody>
          <a:bodyPr lIns="91415" tIns="91415" rIns="91415" bIns="91415" anchor="ctr" anchorCtr="0">
            <a:spAutoFit/>
          </a:bodyPr>
          <a:lstStyle/>
          <a:p>
            <a:endParaRPr/>
          </a:p>
        </p:txBody>
      </p:sp>
      <p:sp>
        <p:nvSpPr>
          <p:cNvPr id="426" name="Shape 4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r>
              <a:rPr lang="en-US" sz="1100" b="1" kern="1200" dirty="0" smtClean="0">
                <a:solidFill>
                  <a:schemeClr val="tx1"/>
                </a:solidFill>
                <a:latin typeface="+mn-lt"/>
                <a:ea typeface="+mn-ea"/>
                <a:cs typeface="+mn-cs"/>
              </a:rPr>
              <a:t>Advocacy networks are often judged to be ineffective in generating change, which ignores their objective of increasing awareness. </a:t>
            </a:r>
            <a:r>
              <a:rPr lang="en-US" sz="1100" kern="1200" dirty="0" smtClean="0">
                <a:solidFill>
                  <a:schemeClr val="tx1"/>
                </a:solidFill>
                <a:latin typeface="+mn-lt"/>
                <a:ea typeface="+mn-ea"/>
                <a:cs typeface="+mn-cs"/>
              </a:rPr>
              <a:t>It is difficult to measure the success of activism that seeks to better inform the audience about issues and challenges in a very complicated world. Simply disseminating information and encouraging members to extend the reach of the network through their own social contacts can be extremely effective in creating groundswells of action and changes of behavior. From 350.org’s experience, it is clear that Advocacy networks play vital roles in addressing complex global issues like climate change. But in light of the slow progress on climate change solutions, there is an argument to be made that 350.org has relied too heavily on defining its successes in terms of concrete changes in government policy. Less tangible, but arguably just as critical successes may have resulted from focusing attention of a large and well-networked populace on the issues of climate change. </a:t>
            </a:r>
            <a:endParaRPr lang="en-US" sz="11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6ABE72A-1086-41DF-AB29-D2953C5D38B1}" type="slidenum">
              <a:rPr lang="en-US" smtClean="0"/>
              <a:pPr/>
              <a:t>73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Platforms. Open data.</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kern="1200" dirty="0" err="1" smtClean="0">
                <a:solidFill>
                  <a:schemeClr val="tx1"/>
                </a:solidFill>
                <a:latin typeface="+mn-lt"/>
                <a:ea typeface="+mn-ea"/>
                <a:cs typeface="+mn-cs"/>
              </a:rPr>
              <a:t>GSNs</a:t>
            </a:r>
            <a:r>
              <a:rPr lang="en-US" sz="1100" b="1" kern="1200" dirty="0" smtClean="0">
                <a:solidFill>
                  <a:schemeClr val="tx1"/>
                </a:solidFill>
                <a:latin typeface="+mn-lt"/>
                <a:ea typeface="+mn-ea"/>
                <a:cs typeface="+mn-cs"/>
              </a:rPr>
              <a:t> can combine satellite monitoring and remote sensing with local </a:t>
            </a:r>
            <a:r>
              <a:rPr lang="en-US" sz="1100" b="1" kern="1200" dirty="0" err="1" smtClean="0">
                <a:solidFill>
                  <a:schemeClr val="tx1"/>
                </a:solidFill>
                <a:latin typeface="+mn-lt"/>
                <a:ea typeface="+mn-ea"/>
                <a:cs typeface="+mn-cs"/>
              </a:rPr>
              <a:t>crowdsourcing</a:t>
            </a:r>
            <a:r>
              <a:rPr lang="en-US" sz="1100" b="1" kern="1200" dirty="0" smtClean="0">
                <a:solidFill>
                  <a:schemeClr val="tx1"/>
                </a:solidFill>
                <a:latin typeface="+mn-lt"/>
                <a:ea typeface="+mn-ea"/>
                <a:cs typeface="+mn-cs"/>
              </a:rPr>
              <a:t> efforts to engage the public. </a:t>
            </a:r>
            <a:r>
              <a:rPr lang="en-US" sz="1100" kern="1200" dirty="0" smtClean="0">
                <a:solidFill>
                  <a:schemeClr val="tx1"/>
                </a:solidFill>
                <a:latin typeface="+mn-lt"/>
                <a:ea typeface="+mn-ea"/>
                <a:cs typeface="+mn-cs"/>
              </a:rPr>
              <a:t>In fact, the combination of these methods provides a powerful way to capture local irregularities and issues that are impossible to detect remotely. GFW has recognized, for example, that while visual maps and computer algorithms can help detect deforestation patterns, there is no substitute for local knowledge and on-site intelligence when it comes to identifying the source of deforestation. The same is true in other domains, including biodiversity and water. Project Noah’s detailed maps displaying biodiversity around the planet wouldn’t be possible without the on-the-ground photos and reports contributed by its global network of nature watchers. And as Sara </a:t>
            </a:r>
            <a:r>
              <a:rPr lang="en-US" sz="1100" kern="1200" dirty="0" err="1" smtClean="0">
                <a:solidFill>
                  <a:schemeClr val="tx1"/>
                </a:solidFill>
                <a:latin typeface="+mn-lt"/>
                <a:ea typeface="+mn-ea"/>
                <a:cs typeface="+mn-cs"/>
              </a:rPr>
              <a:t>Boettiger</a:t>
            </a:r>
            <a:r>
              <a:rPr lang="en-US" sz="1100" kern="1200" dirty="0" smtClean="0">
                <a:solidFill>
                  <a:schemeClr val="tx1"/>
                </a:solidFill>
                <a:latin typeface="+mn-lt"/>
                <a:ea typeface="+mn-ea"/>
                <a:cs typeface="+mn-cs"/>
              </a:rPr>
              <a:t> noted in her report on Global Solution Networks and New Tools for Tackling Poverty, </a:t>
            </a:r>
            <a:r>
              <a:rPr lang="en-US" sz="1100" kern="1200" dirty="0" err="1" smtClean="0">
                <a:solidFill>
                  <a:schemeClr val="tx1"/>
                </a:solidFill>
                <a:latin typeface="+mn-lt"/>
                <a:ea typeface="+mn-ea"/>
                <a:cs typeface="+mn-cs"/>
              </a:rPr>
              <a:t>GSNs</a:t>
            </a:r>
            <a:r>
              <a:rPr lang="en-US" sz="1100" kern="1200" dirty="0" smtClean="0">
                <a:solidFill>
                  <a:schemeClr val="tx1"/>
                </a:solidFill>
                <a:latin typeface="+mn-lt"/>
                <a:ea typeface="+mn-ea"/>
                <a:cs typeface="+mn-cs"/>
              </a:rPr>
              <a:t> are working all over the world to address water quality and water supply issues, and </a:t>
            </a:r>
            <a:r>
              <a:rPr lang="en-US" sz="1100" kern="1200" dirty="0" err="1" smtClean="0">
                <a:solidFill>
                  <a:schemeClr val="tx1"/>
                </a:solidFill>
                <a:latin typeface="+mn-lt"/>
                <a:ea typeface="+mn-ea"/>
                <a:cs typeface="+mn-cs"/>
              </a:rPr>
              <a:t>crowdsourcing</a:t>
            </a:r>
            <a:r>
              <a:rPr lang="en-US" sz="1100" kern="1200" dirty="0" smtClean="0">
                <a:solidFill>
                  <a:schemeClr val="tx1"/>
                </a:solidFill>
                <a:latin typeface="+mn-lt"/>
                <a:ea typeface="+mn-ea"/>
                <a:cs typeface="+mn-cs"/>
              </a:rPr>
              <a:t> features prominently in the toolkit of effective approaches. In addition to the </a:t>
            </a:r>
            <a:r>
              <a:rPr lang="en-US" sz="1100" kern="1200" dirty="0" err="1" smtClean="0">
                <a:solidFill>
                  <a:schemeClr val="tx1"/>
                </a:solidFill>
                <a:latin typeface="+mn-lt"/>
                <a:ea typeface="+mn-ea"/>
                <a:cs typeface="+mn-cs"/>
              </a:rPr>
              <a:t>Akvo</a:t>
            </a:r>
            <a:r>
              <a:rPr lang="en-US" sz="1100" kern="1200" dirty="0" smtClean="0">
                <a:solidFill>
                  <a:schemeClr val="tx1"/>
                </a:solidFill>
                <a:latin typeface="+mn-lt"/>
                <a:ea typeface="+mn-ea"/>
                <a:cs typeface="+mn-cs"/>
              </a:rPr>
              <a:t> FLOW case featured earlier, IBM worked with the government of South Africa in 2013 to create a </a:t>
            </a:r>
            <a:r>
              <a:rPr lang="en-US" sz="1100" kern="1200" dirty="0" err="1" smtClean="0">
                <a:solidFill>
                  <a:schemeClr val="tx1"/>
                </a:solidFill>
                <a:latin typeface="+mn-lt"/>
                <a:ea typeface="+mn-ea"/>
                <a:cs typeface="+mn-cs"/>
              </a:rPr>
              <a:t>crowdsourcing</a:t>
            </a:r>
            <a:r>
              <a:rPr lang="en-US" sz="1100" kern="1200" dirty="0" smtClean="0">
                <a:solidFill>
                  <a:schemeClr val="tx1"/>
                </a:solidFill>
                <a:latin typeface="+mn-lt"/>
                <a:ea typeface="+mn-ea"/>
                <a:cs typeface="+mn-cs"/>
              </a:rPr>
              <a:t> platform that allows users to report problems with water pipes and leaks, and generally comment on the delivery of water.</a:t>
            </a:r>
            <a:r>
              <a:rPr lang="en-US" sz="1100" kern="1200" baseline="30000" dirty="0" smtClean="0">
                <a:solidFill>
                  <a:schemeClr val="tx1"/>
                </a:solidFill>
                <a:latin typeface="+mn-lt"/>
                <a:ea typeface="+mn-ea"/>
                <a:cs typeface="+mn-cs"/>
              </a:rPr>
              <a:t> </a:t>
            </a:r>
            <a:r>
              <a:rPr lang="en-US" sz="1100" kern="1200" dirty="0" smtClean="0">
                <a:solidFill>
                  <a:schemeClr val="tx1"/>
                </a:solidFill>
                <a:latin typeface="+mn-lt"/>
                <a:ea typeface="+mn-ea"/>
                <a:cs typeface="+mn-cs"/>
              </a:rPr>
              <a:t> In Berlin, </a:t>
            </a:r>
            <a:r>
              <a:rPr lang="en-US" sz="1100" kern="1200" dirty="0" err="1" smtClean="0">
                <a:solidFill>
                  <a:schemeClr val="tx1"/>
                </a:solidFill>
                <a:latin typeface="+mn-lt"/>
                <a:ea typeface="+mn-ea"/>
                <a:cs typeface="+mn-cs"/>
              </a:rPr>
              <a:t>WaterWatcher</a:t>
            </a:r>
            <a:r>
              <a:rPr lang="en-US" sz="1100" kern="1200" dirty="0" smtClean="0">
                <a:solidFill>
                  <a:schemeClr val="tx1"/>
                </a:solidFill>
                <a:latin typeface="+mn-lt"/>
                <a:ea typeface="+mn-ea"/>
                <a:cs typeface="+mn-cs"/>
              </a:rPr>
              <a:t> is another a simple, cheap test of water quality that interfaces with your mobile phone.</a:t>
            </a:r>
            <a:r>
              <a:rPr lang="en-US" dirty="0" smtClean="0"/>
              <a:t> </a:t>
            </a:r>
            <a:r>
              <a:rPr lang="en-US" sz="1100" kern="1200" dirty="0" smtClean="0">
                <a:solidFill>
                  <a:schemeClr val="tx1"/>
                </a:solidFill>
                <a:latin typeface="+mn-lt"/>
                <a:ea typeface="+mn-ea"/>
                <a:cs typeface="+mn-cs"/>
              </a:rPr>
              <a:t>“South Africa: </a:t>
            </a:r>
            <a:r>
              <a:rPr lang="en-US" sz="1100" kern="1200" dirty="0" err="1" smtClean="0">
                <a:solidFill>
                  <a:schemeClr val="tx1"/>
                </a:solidFill>
                <a:latin typeface="+mn-lt"/>
                <a:ea typeface="+mn-ea"/>
                <a:cs typeface="+mn-cs"/>
              </a:rPr>
              <a:t>Crowdsourcing</a:t>
            </a:r>
            <a:r>
              <a:rPr lang="en-US" sz="1100" kern="1200" dirty="0" smtClean="0">
                <a:solidFill>
                  <a:schemeClr val="tx1"/>
                </a:solidFill>
                <a:latin typeface="+mn-lt"/>
                <a:ea typeface="+mn-ea"/>
                <a:cs typeface="+mn-cs"/>
              </a:rPr>
              <a:t> to Tackle SA Water Leaks.” </a:t>
            </a:r>
            <a:r>
              <a:rPr lang="en-US" sz="1100" kern="1200" dirty="0" err="1" smtClean="0">
                <a:solidFill>
                  <a:schemeClr val="tx1"/>
                </a:solidFill>
                <a:latin typeface="+mn-lt"/>
                <a:ea typeface="+mn-ea"/>
                <a:cs typeface="+mn-cs"/>
              </a:rPr>
              <a:t>AllAfrica</a:t>
            </a:r>
            <a:r>
              <a:rPr lang="en-US" sz="1100" kern="1200" dirty="0" smtClean="0">
                <a:solidFill>
                  <a:schemeClr val="tx1"/>
                </a:solidFill>
                <a:latin typeface="+mn-lt"/>
                <a:ea typeface="+mn-ea"/>
                <a:cs typeface="+mn-cs"/>
              </a:rPr>
              <a:t>. 25 March 2013. Web. 18 May 2013 </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100" b="1" kern="1200" dirty="0" smtClean="0">
                <a:solidFill>
                  <a:schemeClr val="tx1"/>
                </a:solidFill>
                <a:latin typeface="+mn-lt"/>
                <a:ea typeface="+mn-ea"/>
                <a:cs typeface="+mn-cs"/>
              </a:rPr>
              <a:t>Technology solutions do not need to be cutting</a:t>
            </a:r>
            <a:r>
              <a:rPr lang="en-US" sz="1100" kern="1200" dirty="0" smtClean="0">
                <a:solidFill>
                  <a:schemeClr val="tx1"/>
                </a:solidFill>
                <a:latin typeface="+mn-lt"/>
                <a:ea typeface="+mn-ea"/>
                <a:cs typeface="+mn-cs"/>
              </a:rPr>
              <a:t>-</a:t>
            </a:r>
            <a:r>
              <a:rPr lang="en-US" sz="1100" b="1" kern="1200" dirty="0" smtClean="0">
                <a:solidFill>
                  <a:schemeClr val="tx1"/>
                </a:solidFill>
                <a:latin typeface="+mn-lt"/>
                <a:ea typeface="+mn-ea"/>
                <a:cs typeface="+mn-cs"/>
              </a:rPr>
              <a:t>edge to be effective. </a:t>
            </a:r>
            <a:r>
              <a:rPr lang="en-US" sz="1100" kern="1200" dirty="0" smtClean="0">
                <a:solidFill>
                  <a:schemeClr val="tx1"/>
                </a:solidFill>
                <a:latin typeface="+mn-lt"/>
                <a:ea typeface="+mn-ea"/>
                <a:cs typeface="+mn-cs"/>
              </a:rPr>
              <a:t>Sometimes </a:t>
            </a:r>
            <a:r>
              <a:rPr lang="en-US" sz="1100" kern="1200" dirty="0" err="1" smtClean="0">
                <a:solidFill>
                  <a:schemeClr val="tx1"/>
                </a:solidFill>
                <a:latin typeface="+mn-lt"/>
                <a:ea typeface="+mn-ea"/>
                <a:cs typeface="+mn-cs"/>
              </a:rPr>
              <a:t>gSNs</a:t>
            </a:r>
            <a:r>
              <a:rPr lang="en-US" sz="1100" kern="1200" dirty="0" smtClean="0">
                <a:solidFill>
                  <a:schemeClr val="tx1"/>
                </a:solidFill>
                <a:latin typeface="+mn-lt"/>
                <a:ea typeface="+mn-ea"/>
                <a:cs typeface="+mn-cs"/>
              </a:rPr>
              <a:t> put the technology first and design a program or solution to fit the delivery method. DSH does the reverse, building a program and pedagogical approach and choosing an appropriate technology platform to deliver it. as a result, the technology deployed by DSH would be considered obsolete, even quaint in most parts of the world. Streaming video is replacing DVDs (and all physical media) and basic mobile handsets are ubiquitous, even in impoverished areas. Still, the mandate of DSH is better served with simpler technology given its mission, infrastructure and cost limitations. Basic handsets and limited wireless bandwidth, after all, will not yet support video-based content delivery. DSH will only consider switching to more advanced delivery platforms once economics and infrastructure have evolved sufficiently to ensure that its pedagogical approach will not be compromised. </a:t>
            </a:r>
            <a:endParaRPr lang="en-US" sz="1100" kern="1200" dirty="0">
              <a:solidFill>
                <a:schemeClr val="tx1"/>
              </a:solidFill>
              <a:latin typeface="+mn-lt"/>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1100" kern="1200" dirty="0">
              <a:solidFill>
                <a:schemeClr val="tx1"/>
              </a:solidFill>
              <a:latin typeface="+mn-lt"/>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pPr fontAlgn="base"/>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6ABE72A-1086-41DF-AB29-D2953C5D38B1}" type="slidenum">
              <a:rPr lang="en-US" smtClean="0"/>
              <a:pPr/>
              <a:t>82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latin typeface="+mn-lt"/>
                <a:ea typeface="+mn-ea"/>
                <a:cs typeface="+mn-cs"/>
              </a:rPr>
              <a:t>Mobile banking is one of the most compelling examples of leapfrogging, where a lack of robust financial infrastructure in developing countries has led to some remarkable financial ingenuity. In Kenya, for example, M-</a:t>
            </a:r>
            <a:r>
              <a:rPr lang="en-US" sz="1100" kern="1200" dirty="0" err="1" smtClean="0">
                <a:solidFill>
                  <a:schemeClr val="tx1"/>
                </a:solidFill>
                <a:latin typeface="+mn-lt"/>
                <a:ea typeface="+mn-ea"/>
                <a:cs typeface="+mn-cs"/>
              </a:rPr>
              <a:t>Pesa</a:t>
            </a:r>
            <a:r>
              <a:rPr lang="en-US" sz="1100" kern="1200" dirty="0" smtClean="0">
                <a:solidFill>
                  <a:schemeClr val="tx1"/>
                </a:solidFill>
                <a:latin typeface="+mn-lt"/>
                <a:ea typeface="+mn-ea"/>
                <a:cs typeface="+mn-cs"/>
              </a:rPr>
              <a:t> became the first mobile money transfer service, making it easy for anyone with a cell phone to send and receive cash. Run by </a:t>
            </a:r>
            <a:r>
              <a:rPr lang="en-US" sz="1100" kern="1200" dirty="0" err="1" smtClean="0">
                <a:solidFill>
                  <a:schemeClr val="tx1"/>
                </a:solidFill>
                <a:latin typeface="+mn-lt"/>
                <a:ea typeface="+mn-ea"/>
                <a:cs typeface="+mn-cs"/>
              </a:rPr>
              <a:t>Safaricom</a:t>
            </a:r>
            <a:r>
              <a:rPr lang="en-US" sz="1100" kern="1200" dirty="0" smtClean="0">
                <a:solidFill>
                  <a:schemeClr val="tx1"/>
                </a:solidFill>
                <a:latin typeface="+mn-lt"/>
                <a:ea typeface="+mn-ea"/>
                <a:cs typeface="+mn-cs"/>
              </a:rPr>
              <a:t>, a Kenyan mobile-phone operator, the service is overwhelmingly popular, with 15 million subscribers (from an adult population of 43 million) who use it for everything from paying electricity bills to school fees.  Thanks to a simple text-based menu, M-</a:t>
            </a:r>
            <a:r>
              <a:rPr lang="en-US" sz="1100" kern="1200" dirty="0" err="1" smtClean="0">
                <a:solidFill>
                  <a:schemeClr val="tx1"/>
                </a:solidFill>
                <a:latin typeface="+mn-lt"/>
                <a:ea typeface="+mn-ea"/>
                <a:cs typeface="+mn-cs"/>
              </a:rPr>
              <a:t>Pesa</a:t>
            </a:r>
            <a:r>
              <a:rPr lang="en-US" sz="1100" kern="1200" dirty="0" smtClean="0">
                <a:solidFill>
                  <a:schemeClr val="tx1"/>
                </a:solidFill>
                <a:latin typeface="+mn-lt"/>
                <a:ea typeface="+mn-ea"/>
                <a:cs typeface="+mn-cs"/>
              </a:rPr>
              <a:t> is accessible on even the most basic mobile phone. </a:t>
            </a:r>
          </a:p>
          <a:p>
            <a:r>
              <a:rPr lang="en-US" sz="1100" kern="1200" dirty="0" smtClean="0">
                <a:solidFill>
                  <a:schemeClr val="tx1"/>
                </a:solidFill>
                <a:latin typeface="+mn-lt"/>
                <a:ea typeface="+mn-ea"/>
                <a:cs typeface="+mn-cs"/>
              </a:rPr>
              <a:t> </a:t>
            </a:r>
          </a:p>
          <a:p>
            <a:r>
              <a:rPr lang="en-US" sz="1100" kern="1200" dirty="0" smtClean="0">
                <a:solidFill>
                  <a:schemeClr val="tx1"/>
                </a:solidFill>
                <a:latin typeface="+mn-lt"/>
                <a:ea typeface="+mn-ea"/>
                <a:cs typeface="+mn-cs"/>
              </a:rPr>
              <a:t>In 2013, </a:t>
            </a:r>
            <a:r>
              <a:rPr lang="en-US" sz="1100" kern="1200" dirty="0" err="1" smtClean="0">
                <a:solidFill>
                  <a:schemeClr val="tx1"/>
                </a:solidFill>
                <a:latin typeface="+mn-lt"/>
                <a:ea typeface="+mn-ea"/>
                <a:cs typeface="+mn-cs"/>
              </a:rPr>
              <a:t>Safaricom</a:t>
            </a:r>
            <a:r>
              <a:rPr lang="en-US" sz="1100" kern="1200" dirty="0" smtClean="0">
                <a:solidFill>
                  <a:schemeClr val="tx1"/>
                </a:solidFill>
                <a:latin typeface="+mn-lt"/>
                <a:ea typeface="+mn-ea"/>
                <a:cs typeface="+mn-cs"/>
              </a:rPr>
              <a:t> rolled out a complementary savings and loan service called M-</a:t>
            </a:r>
            <a:r>
              <a:rPr lang="en-US" sz="1100" kern="1200" dirty="0" err="1" smtClean="0">
                <a:solidFill>
                  <a:schemeClr val="tx1"/>
                </a:solidFill>
                <a:latin typeface="+mn-lt"/>
                <a:ea typeface="+mn-ea"/>
                <a:cs typeface="+mn-cs"/>
              </a:rPr>
              <a:t>Shwari</a:t>
            </a:r>
            <a:r>
              <a:rPr lang="en-US" sz="1100" kern="1200" dirty="0" smtClean="0">
                <a:solidFill>
                  <a:schemeClr val="tx1"/>
                </a:solidFill>
                <a:latin typeface="+mn-lt"/>
                <a:ea typeface="+mn-ea"/>
                <a:cs typeface="+mn-cs"/>
              </a:rPr>
              <a:t>. The service, which can be set up instantly and accessed on any device, promises to extend financial services to a large population of Kenyans that were previously excluded. Bob </a:t>
            </a:r>
            <a:r>
              <a:rPr lang="en-US" sz="1100" kern="1200" dirty="0" err="1" smtClean="0">
                <a:solidFill>
                  <a:schemeClr val="tx1"/>
                </a:solidFill>
                <a:latin typeface="+mn-lt"/>
                <a:ea typeface="+mn-ea"/>
                <a:cs typeface="+mn-cs"/>
              </a:rPr>
              <a:t>Collymore</a:t>
            </a:r>
            <a:r>
              <a:rPr lang="en-US" sz="1100" kern="1200" dirty="0" smtClean="0">
                <a:solidFill>
                  <a:schemeClr val="tx1"/>
                </a:solidFill>
                <a:latin typeface="+mn-lt"/>
                <a:ea typeface="+mn-ea"/>
                <a:cs typeface="+mn-cs"/>
              </a:rPr>
              <a:t>, </a:t>
            </a:r>
            <a:r>
              <a:rPr lang="en-US" sz="1100" kern="1200" dirty="0" err="1" smtClean="0">
                <a:solidFill>
                  <a:schemeClr val="tx1"/>
                </a:solidFill>
                <a:latin typeface="+mn-lt"/>
                <a:ea typeface="+mn-ea"/>
                <a:cs typeface="+mn-cs"/>
              </a:rPr>
              <a:t>Safaricom’s</a:t>
            </a:r>
            <a:r>
              <a:rPr lang="en-US" sz="1100" kern="1200" dirty="0" smtClean="0">
                <a:solidFill>
                  <a:schemeClr val="tx1"/>
                </a:solidFill>
                <a:latin typeface="+mn-lt"/>
                <a:ea typeface="+mn-ea"/>
                <a:cs typeface="+mn-cs"/>
              </a:rPr>
              <a:t> chief executive, believes that Kenya’s unbanked sector could have savings of $3.4 billion, much of it stuffed in jars or mattresses, earning nothing and at the mercy of thieves. M-</a:t>
            </a:r>
            <a:r>
              <a:rPr lang="en-US" sz="1100" kern="1200" dirty="0" err="1" smtClean="0">
                <a:solidFill>
                  <a:schemeClr val="tx1"/>
                </a:solidFill>
                <a:latin typeface="+mn-lt"/>
                <a:ea typeface="+mn-ea"/>
                <a:cs typeface="+mn-cs"/>
              </a:rPr>
              <a:t>Shwari</a:t>
            </a:r>
            <a:r>
              <a:rPr lang="en-US" sz="1100" kern="1200" dirty="0" smtClean="0">
                <a:solidFill>
                  <a:schemeClr val="tx1"/>
                </a:solidFill>
                <a:latin typeface="+mn-lt"/>
                <a:ea typeface="+mn-ea"/>
                <a:cs typeface="+mn-cs"/>
              </a:rPr>
              <a:t> acquired 2.3 million customers in its first four months, one-third of whom have applied for small business loans, averaging around $12. </a:t>
            </a:r>
          </a:p>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latin typeface="+mn-lt"/>
                <a:ea typeface="+mn-ea"/>
                <a:cs typeface="+mn-cs"/>
              </a:rPr>
              <a:t>Mobile technology gets critical services into hard to reach communities. </a:t>
            </a:r>
            <a:r>
              <a:rPr lang="en-US" sz="1100" kern="1200" dirty="0" smtClean="0">
                <a:solidFill>
                  <a:schemeClr val="tx1"/>
                </a:solidFill>
                <a:latin typeface="+mn-lt"/>
                <a:ea typeface="+mn-ea"/>
                <a:cs typeface="+mn-cs"/>
              </a:rPr>
              <a:t>Even simple mobile technology can dramatically improve the services on offer. The fact that mobile phone networks often surpass other infrastructure such as paved roads and electricity means the operational and delivery networks can reach rural and fragmented communities with services and facilities that they could not easily serve otherwise. </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3621">
              <a:defRPr/>
            </a:pPr>
            <a:r>
              <a:rPr lang="en-US" b="1" dirty="0" smtClean="0"/>
              <a:t>Platforms for advocacy </a:t>
            </a:r>
            <a:r>
              <a:rPr lang="en-US" dirty="0" smtClean="0"/>
              <a:t>provide capabilities for social activists to share information and organize for social change, whether raising money for their causes or garnering supporters for an online petition. Examples include Causes.com, Avaaz.org and Change.org. </a:t>
            </a:r>
          </a:p>
          <a:p>
            <a:pPr defTabSz="443621">
              <a:defRPr/>
            </a:pPr>
            <a:r>
              <a:rPr lang="en-US" dirty="0" smtClean="0"/>
              <a:t>AVAAZ</a:t>
            </a:r>
            <a:r>
              <a:rPr lang="en-US" baseline="0" dirty="0" smtClean="0"/>
              <a:t> is </a:t>
            </a:r>
            <a:r>
              <a:rPr lang="en-US" dirty="0" smtClean="0"/>
              <a:t>a community of 50 million change-minded activists that campaigns in 15 different languages and involves people of all backgrounds and walks of life. Like Change.org, the Avaaz community makes its voice heard on a wide range of local and global issues by signing petitions, funding media campaigns and direct actions, emailing, calling, lobbying governments and organizing “offline” protests and events. </a:t>
            </a:r>
          </a:p>
          <a:p>
            <a:pPr defTabSz="443621">
              <a:defRPr/>
            </a:pPr>
            <a:r>
              <a:rPr lang="en-US" dirty="0" smtClean="0"/>
              <a:t>ACTA -  In one of its most notable accomplishments, Avaaz delivered a petition signed by nearly 3 million members to the European Parliament calling on decision-makers to reject the Anti-Counterfeiting Trade Agreement treaty (ACTA). Ostensibly designed to establish international standards for intellectual property rights enforcement, Internet freedom campaigners saw ACTA as a dangerous attack on fundamental rights, including freedom of expression and privacy. Facing mass opposition across Europe, the European Parliament’s own press release announcing ACTA’s eventual defeat in January 2012 identified the Avaaz petition as a key factor in its decision.  </a:t>
            </a:r>
          </a:p>
          <a:p>
            <a:endParaRPr lang="en-US" dirty="0"/>
          </a:p>
        </p:txBody>
      </p:sp>
      <p:sp>
        <p:nvSpPr>
          <p:cNvPr id="4" name="Slide Number Placeholder 3"/>
          <p:cNvSpPr>
            <a:spLocks noGrp="1"/>
          </p:cNvSpPr>
          <p:nvPr>
            <p:ph type="sldNum" sz="quarter" idx="10"/>
          </p:nvPr>
        </p:nvSpPr>
        <p:spPr/>
        <p:txBody>
          <a:bodyPr/>
          <a:lstStyle/>
          <a:p>
            <a:fld id="{7B7B8492-4E5E-5043-8F02-A7E19994D2DE}" type="slidenum">
              <a:rPr lang="en-US" smtClean="0"/>
              <a:pPr/>
              <a:t>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05951912"/>
      </p:ext>
    </p:extLst>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mn-lt"/>
                <a:ea typeface="+mn-ea"/>
                <a:cs typeface="+mn-cs"/>
              </a:rPr>
              <a:t>While no panacea, innovative mobile health strategies and solutions provide an opportunity rethink and reshape many aspects of health care delivery in developed and developing countries alike. For example, SMS alerts can remind patients to take their prescription drugs at the appropriate time. Frontline health workers with mobile devices can offer remote diagnosis and even treatment for patients who do not have easy access to a physician. Wireless health monitoring devices can track patients’ conditions remotely and relay information back to central databases that are monitored by clinicians, thereby improving treatment compliance, preventing the need for costly hospital visits (except in emergency situations) and improving quality of life for patients with chronic conditions. </a:t>
            </a:r>
          </a:p>
          <a:p>
            <a:endParaRPr lang="en-US" dirty="0" smtClean="0"/>
          </a:p>
          <a:p>
            <a:r>
              <a:rPr lang="en-US" sz="1100" kern="1200" dirty="0" smtClean="0">
                <a:solidFill>
                  <a:schemeClr val="tx1"/>
                </a:solidFill>
                <a:latin typeface="+mn-lt"/>
                <a:ea typeface="+mn-ea"/>
                <a:cs typeface="+mn-cs"/>
              </a:rPr>
              <a:t>Delivering mobile-assisted awareness programs to pregnant mothers and traditional birth attendants, for example, has been found to reduce prenatal and maternal mortality by up to 30 per cent. In fact, recent studies suggest that </a:t>
            </a:r>
            <a:r>
              <a:rPr lang="en-US" sz="1100" kern="1200" dirty="0" err="1" smtClean="0">
                <a:solidFill>
                  <a:schemeClr val="tx1"/>
                </a:solidFill>
                <a:latin typeface="+mn-lt"/>
                <a:ea typeface="+mn-ea"/>
                <a:cs typeface="+mn-cs"/>
              </a:rPr>
              <a:t>mHealth</a:t>
            </a:r>
            <a:r>
              <a:rPr lang="en-US" sz="1100" kern="1200" dirty="0" smtClean="0">
                <a:solidFill>
                  <a:schemeClr val="tx1"/>
                </a:solidFill>
                <a:latin typeface="+mn-lt"/>
                <a:ea typeface="+mn-ea"/>
                <a:cs typeface="+mn-cs"/>
              </a:rPr>
              <a:t> initiatives in Africa could save millions of lives annually. A recent report by PricewaterhouseCoopers India concluded that mobile phone interventions to ensure patients comply with treatment, medical stock is available and healthcare workers stick to treatment guidelines could save some of the three million lives lost each year across Africa to HIV/AIDS, tuberculosis and malaria.</a:t>
            </a:r>
            <a:r>
              <a:rPr lang="en-US" dirty="0" smtClean="0"/>
              <a:t> </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latin typeface="+mn-lt"/>
                <a:ea typeface="+mn-ea"/>
                <a:cs typeface="+mn-cs"/>
              </a:rPr>
              <a:t>Services for the poor should be bundled with education. </a:t>
            </a:r>
            <a:r>
              <a:rPr lang="en-US" sz="1100" kern="1200" dirty="0" smtClean="0">
                <a:solidFill>
                  <a:schemeClr val="tx1"/>
                </a:solidFill>
                <a:latin typeface="+mn-lt"/>
                <a:ea typeface="+mn-ea"/>
                <a:cs typeface="+mn-cs"/>
              </a:rPr>
              <a:t>The hazards of providing financial services, especially credit products, to individuals that have not had experience with banking, saving, credit and insurance are obvious. Short-term earning requirements of large stakeholders need to be kept in check and the consumers need thorough support and training in the use of the products. It is of critical importance that new markets in areas of poverty are developed with long- term interests in mind and that the new consumers of the financial services products are protected from exploitation and provided with adequate training so that they may benefit rather than suffer from the actions of large operators.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mn-lt"/>
                <a:ea typeface="+mn-ea"/>
                <a:cs typeface="+mn-cs"/>
              </a:rPr>
              <a:t>Conventional public health strategies for combating malaria rely on sending teams of epidemiologists into the field. But epidemiologist Caroline </a:t>
            </a:r>
            <a:r>
              <a:rPr lang="en-US" sz="1100" kern="1200" dirty="0" err="1" smtClean="0">
                <a:solidFill>
                  <a:schemeClr val="tx1"/>
                </a:solidFill>
                <a:latin typeface="+mn-lt"/>
                <a:ea typeface="+mn-ea"/>
                <a:cs typeface="+mn-cs"/>
              </a:rPr>
              <a:t>Buckee</a:t>
            </a:r>
            <a:r>
              <a:rPr lang="en-US" sz="1100" kern="1200" dirty="0" smtClean="0">
                <a:solidFill>
                  <a:schemeClr val="tx1"/>
                </a:solidFill>
                <a:latin typeface="+mn-lt"/>
                <a:ea typeface="+mn-ea"/>
                <a:cs typeface="+mn-cs"/>
              </a:rPr>
              <a:t> spends most of her time examining the </a:t>
            </a:r>
            <a:r>
              <a:rPr lang="en-US" sz="1100" kern="1200" dirty="0" err="1" smtClean="0">
                <a:solidFill>
                  <a:schemeClr val="tx1"/>
                </a:solidFill>
                <a:latin typeface="+mn-lt"/>
                <a:ea typeface="+mn-ea"/>
                <a:cs typeface="+mn-cs"/>
              </a:rPr>
              <a:t>anonymized</a:t>
            </a:r>
            <a:r>
              <a:rPr lang="en-US" sz="1100" kern="1200" dirty="0" smtClean="0">
                <a:solidFill>
                  <a:schemeClr val="tx1"/>
                </a:solidFill>
                <a:latin typeface="+mn-lt"/>
                <a:ea typeface="+mn-ea"/>
                <a:cs typeface="+mn-cs"/>
              </a:rPr>
              <a:t> cell phone records of 15 million Kenyans. According to </a:t>
            </a:r>
            <a:r>
              <a:rPr lang="en-US" sz="1100" kern="1200" dirty="0" err="1" smtClean="0">
                <a:solidFill>
                  <a:schemeClr val="tx1"/>
                </a:solidFill>
                <a:latin typeface="+mn-lt"/>
                <a:ea typeface="+mn-ea"/>
                <a:cs typeface="+mn-cs"/>
              </a:rPr>
              <a:t>Buckee</a:t>
            </a:r>
            <a:r>
              <a:rPr lang="en-US" sz="1100" kern="1200" dirty="0" smtClean="0">
                <a:solidFill>
                  <a:schemeClr val="tx1"/>
                </a:solidFill>
                <a:latin typeface="+mn-lt"/>
                <a:ea typeface="+mn-ea"/>
                <a:cs typeface="+mn-cs"/>
              </a:rPr>
              <a:t>, just studying one particular cell phone tower near the town of </a:t>
            </a:r>
            <a:r>
              <a:rPr lang="en-US" sz="1100" kern="1200" dirty="0" err="1" smtClean="0">
                <a:solidFill>
                  <a:schemeClr val="tx1"/>
                </a:solidFill>
                <a:latin typeface="+mn-lt"/>
                <a:ea typeface="+mn-ea"/>
                <a:cs typeface="+mn-cs"/>
              </a:rPr>
              <a:t>Kericho</a:t>
            </a:r>
            <a:r>
              <a:rPr lang="en-US" sz="1100" kern="1200" dirty="0" smtClean="0">
                <a:solidFill>
                  <a:schemeClr val="tx1"/>
                </a:solidFill>
                <a:latin typeface="+mn-lt"/>
                <a:ea typeface="+mn-ea"/>
                <a:cs typeface="+mn-cs"/>
              </a:rPr>
              <a:t> in Kenya’s western highlands represents the equivalent of epidemiological gold.</a:t>
            </a:r>
          </a:p>
          <a:p>
            <a:endParaRPr lang="en-US" dirty="0" smtClean="0"/>
          </a:p>
          <a:p>
            <a:r>
              <a:rPr lang="en-US" sz="1100" kern="1200" dirty="0" smtClean="0">
                <a:solidFill>
                  <a:schemeClr val="tx1"/>
                </a:solidFill>
                <a:latin typeface="+mn-lt"/>
                <a:ea typeface="+mn-ea"/>
                <a:cs typeface="+mn-cs"/>
              </a:rPr>
              <a:t>When she and her colleagues studied the data, she found that people making calls or sending text messages originating at the </a:t>
            </a:r>
            <a:r>
              <a:rPr lang="en-US" sz="1100" kern="1200" dirty="0" err="1" smtClean="0">
                <a:solidFill>
                  <a:schemeClr val="tx1"/>
                </a:solidFill>
                <a:latin typeface="+mn-lt"/>
                <a:ea typeface="+mn-ea"/>
                <a:cs typeface="+mn-cs"/>
              </a:rPr>
              <a:t>Kericho</a:t>
            </a:r>
            <a:r>
              <a:rPr lang="en-US" sz="1100" kern="1200" dirty="0" smtClean="0">
                <a:solidFill>
                  <a:schemeClr val="tx1"/>
                </a:solidFill>
                <a:latin typeface="+mn-lt"/>
                <a:ea typeface="+mn-ea"/>
                <a:cs typeface="+mn-cs"/>
              </a:rPr>
              <a:t> cell tower were making 16 times more trips away from the area than the regional average. What’s more, they were three times more likely to visit a region northeast of Lake Victoria that records from the health ministry identified as a malaria hot spot. The tower’s signal radius thus covered a significant waypoint for transmission of malaria, which can jump from human to human via mosquitoes. Satellite images revealed the likely culprit: a busy tea plantation full of migrant workers, a large proportion of whom were likely infected with malaria. </a:t>
            </a:r>
          </a:p>
          <a:p>
            <a:r>
              <a:rPr lang="en-US" sz="1100" kern="1200" dirty="0" smtClean="0">
                <a:solidFill>
                  <a:schemeClr val="tx1"/>
                </a:solidFill>
                <a:latin typeface="+mn-lt"/>
                <a:ea typeface="+mn-ea"/>
                <a:cs typeface="+mn-cs"/>
              </a:rPr>
              <a:t> </a:t>
            </a:r>
          </a:p>
          <a:p>
            <a:r>
              <a:rPr lang="en-US" sz="1100" kern="1200" dirty="0" err="1" smtClean="0">
                <a:solidFill>
                  <a:schemeClr val="tx1"/>
                </a:solidFill>
                <a:latin typeface="+mn-lt"/>
                <a:ea typeface="+mn-ea"/>
                <a:cs typeface="+mn-cs"/>
              </a:rPr>
              <a:t>Buckee’s</a:t>
            </a:r>
            <a:r>
              <a:rPr lang="en-US" sz="1100" kern="1200" dirty="0" smtClean="0">
                <a:solidFill>
                  <a:schemeClr val="tx1"/>
                </a:solidFill>
                <a:latin typeface="+mn-lt"/>
                <a:ea typeface="+mn-ea"/>
                <a:cs typeface="+mn-cs"/>
              </a:rPr>
              <a:t> work is now feeding into a new set of predictive models. The models show, for example, that even though malaria cases were seen at the tea plantation, taking steps to control malaria there would have less effect on the disease’s spread than concentrating those efforts at the source: Lake Victoria. That region has long been understood as a major center of malaria, but what hasn’t been available before is detailed information about the patterns of human travel there: how many people are coming and going, when they’re arriving and departing, which specific places they’re coming to, and which of those destinations attract the most people traveling on to new places.</a:t>
            </a:r>
          </a:p>
          <a:p>
            <a:r>
              <a:rPr lang="en-US" sz="1100" kern="1200" dirty="0" smtClean="0">
                <a:solidFill>
                  <a:schemeClr val="tx1"/>
                </a:solidFill>
                <a:latin typeface="+mn-lt"/>
                <a:ea typeface="+mn-ea"/>
                <a:cs typeface="+mn-cs"/>
              </a:rPr>
              <a:t> </a:t>
            </a:r>
          </a:p>
          <a:p>
            <a:r>
              <a:rPr lang="en-US" sz="1100" kern="1200" dirty="0" smtClean="0">
                <a:solidFill>
                  <a:schemeClr val="tx1"/>
                </a:solidFill>
                <a:latin typeface="+mn-lt"/>
                <a:ea typeface="+mn-ea"/>
                <a:cs typeface="+mn-cs"/>
              </a:rPr>
              <a:t>The data mining will also help inform the design of new measures that are likely to include cheap, targeted campaigns of text messages—for example, warning visitors entering the </a:t>
            </a:r>
            <a:r>
              <a:rPr lang="en-US" sz="1100" kern="1200" dirty="0" err="1" smtClean="0">
                <a:solidFill>
                  <a:schemeClr val="tx1"/>
                </a:solidFill>
                <a:latin typeface="+mn-lt"/>
                <a:ea typeface="+mn-ea"/>
                <a:cs typeface="+mn-cs"/>
              </a:rPr>
              <a:t>Kericho</a:t>
            </a:r>
            <a:r>
              <a:rPr lang="en-US" sz="1100" kern="1200" dirty="0" smtClean="0">
                <a:solidFill>
                  <a:schemeClr val="tx1"/>
                </a:solidFill>
                <a:latin typeface="+mn-lt"/>
                <a:ea typeface="+mn-ea"/>
                <a:cs typeface="+mn-cs"/>
              </a:rPr>
              <a:t> tower’s signal zone to use bed netting. And it will help officials choose where to focus mosquito control efforts in the malarial areas.</a:t>
            </a:r>
          </a:p>
          <a:p>
            <a:r>
              <a:rPr lang="en-US" sz="1100" kern="1200" dirty="0" smtClean="0">
                <a:solidFill>
                  <a:schemeClr val="tx1"/>
                </a:solidFill>
                <a:latin typeface="+mn-lt"/>
                <a:ea typeface="+mn-ea"/>
                <a:cs typeface="+mn-cs"/>
              </a:rPr>
              <a:t> </a:t>
            </a:r>
          </a:p>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mn-lt"/>
                <a:ea typeface="+mn-ea"/>
                <a:cs typeface="+mn-cs"/>
              </a:rPr>
              <a:t>“Big Data” was coined for a good reason: today’s datasets are getting so large and complex that conventional tools for collecting, storing, analyzing and visualizing them have been rendered insufficient. Indeed, the real challenge for scientists and others engaged in global public policy issues is not just collecting the relevant data, but analyzing and making sense of it. And not just each individual data stream in isolation, but the larger emergent patterns arising out of the cacophony of information we are constantly assembling. Big data is already driving the need for advanced artificial intelligence that can detect patterns that the human mind cannot. But perhaps one of the more intriguing results of the big data revolution is that the research and public policy community increasingly recognizes that no one scientist, team or organization has the scale to create and curate the deluge of data on its own. In other works, big data is driving the need for global solution networks. In fact, global knowledge networks and research organizations have little choice but to pool the financial and human resources necessary to undertake these large-scale projects. One of the first priorities for </a:t>
            </a:r>
            <a:r>
              <a:rPr lang="en-US" sz="1100" kern="1200" dirty="0" err="1" smtClean="0">
                <a:solidFill>
                  <a:schemeClr val="tx1"/>
                </a:solidFill>
                <a:latin typeface="+mn-lt"/>
                <a:ea typeface="+mn-ea"/>
                <a:cs typeface="+mn-cs"/>
              </a:rPr>
              <a:t>GSNs</a:t>
            </a:r>
            <a:r>
              <a:rPr lang="en-US" sz="1100" kern="1200" dirty="0" smtClean="0">
                <a:solidFill>
                  <a:schemeClr val="tx1"/>
                </a:solidFill>
                <a:latin typeface="+mn-lt"/>
                <a:ea typeface="+mn-ea"/>
                <a:cs typeface="+mn-cs"/>
              </a:rPr>
              <a:t> should therefore be to build data sharing and capacity building alliances among networks that are operating in data intensive fields.</a:t>
            </a:r>
          </a:p>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mn-lt"/>
                <a:ea typeface="+mn-ea"/>
                <a:cs typeface="+mn-cs"/>
              </a:rPr>
              <a:t>the UN Global Pulse team found that analyzing Twitter messages can give an early warning of a spike in unemployment, price rises and disease. Such “digital smoke signals of distress” usually come months before official statistics — and in many developing countries today, there are no reliable statistics. Research found, for example, that surges in online mentions of rice prices accurately captured price increases several months before official reports. </a:t>
            </a:r>
            <a:endParaRPr lang="en-US" sz="11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latin typeface="+mn-lt"/>
                <a:ea typeface="+mn-ea"/>
                <a:cs typeface="+mn-cs"/>
              </a:rPr>
              <a:t>GSNS will need data scientists and must invest in data literacy training</a:t>
            </a:r>
            <a:r>
              <a:rPr lang="en-US" sz="1100" kern="1200" dirty="0" smtClean="0">
                <a:solidFill>
                  <a:schemeClr val="tx1"/>
                </a:solidFill>
                <a:latin typeface="+mn-lt"/>
                <a:ea typeface="+mn-ea"/>
                <a:cs typeface="+mn-cs"/>
              </a:rPr>
              <a:t>. Basic data literacy is assumed amongst scientists, but the general population has nowhere near the level of data literacy that will be required in most professions in the near future. And the same can be said of the vast majority of organizations that participate in global solution networks, with the UN Global Pulse team representing a rare exception. Even in science, recent developments have upped the ante. To do path-breaking science, scientists need to be fluent in large-scale data analytics or partner with someone who is. Similarly, skills in managing, presenting and extracting insight from data will be increasingly valuable in the business of solving the world’s problems. Indeed, it will be increasingly difficult to convince anyone—citizens, governments or corporations—of the need to change behavior in the absence of convincing data. Accordingly, </a:t>
            </a:r>
            <a:r>
              <a:rPr lang="en-US" sz="1100" kern="1200" dirty="0" err="1" smtClean="0">
                <a:solidFill>
                  <a:schemeClr val="tx1"/>
                </a:solidFill>
                <a:latin typeface="+mn-lt"/>
                <a:ea typeface="+mn-ea"/>
                <a:cs typeface="+mn-cs"/>
              </a:rPr>
              <a:t>GSNs</a:t>
            </a:r>
            <a:r>
              <a:rPr lang="en-US" sz="1100" kern="1200" dirty="0" smtClean="0">
                <a:solidFill>
                  <a:schemeClr val="tx1"/>
                </a:solidFill>
                <a:latin typeface="+mn-lt"/>
                <a:ea typeface="+mn-ea"/>
                <a:cs typeface="+mn-cs"/>
              </a:rPr>
              <a:t> will need to foster data literacy within their memberships through workshops and training sessions and should also work with organizations such as Global Pulse to cultivate an interest in global problem solving among the broader community of data scientists.  </a:t>
            </a:r>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kern="1200" dirty="0" smtClean="0">
                <a:solidFill>
                  <a:schemeClr val="tx1"/>
                </a:solidFill>
                <a:latin typeface="+mn-lt"/>
                <a:ea typeface="+mn-ea"/>
                <a:cs typeface="+mn-cs"/>
              </a:rPr>
              <a:t>Putting data on an open platform can enable </a:t>
            </a:r>
            <a:r>
              <a:rPr lang="en-US" sz="1100" b="1" kern="1200" dirty="0" err="1" smtClean="0">
                <a:solidFill>
                  <a:schemeClr val="tx1"/>
                </a:solidFill>
                <a:latin typeface="+mn-lt"/>
                <a:ea typeface="+mn-ea"/>
                <a:cs typeface="+mn-cs"/>
              </a:rPr>
              <a:t>GSNs</a:t>
            </a:r>
            <a:r>
              <a:rPr lang="en-US" sz="1100" b="1" kern="1200" dirty="0" smtClean="0">
                <a:solidFill>
                  <a:schemeClr val="tx1"/>
                </a:solidFill>
                <a:latin typeface="+mn-lt"/>
                <a:ea typeface="+mn-ea"/>
                <a:cs typeface="+mn-cs"/>
              </a:rPr>
              <a:t> to unleash powerful problem solving networks. </a:t>
            </a:r>
            <a:r>
              <a:rPr lang="en-US" sz="1100" kern="1200" dirty="0" smtClean="0">
                <a:solidFill>
                  <a:schemeClr val="tx1"/>
                </a:solidFill>
                <a:latin typeface="+mn-lt"/>
                <a:ea typeface="+mn-ea"/>
                <a:cs typeface="+mn-cs"/>
              </a:rPr>
              <a:t>When the World Bank opened up its immense collection of data on a wide range of development indicators, it transformed a closed resource that only a privileged few could access into a platform that supports a diverse community of problem solvers who leverage the data to create new knowledge and innovations. By open sourcing their approach, and particularly their data, </a:t>
            </a:r>
            <a:r>
              <a:rPr lang="en-US" sz="1100" kern="1200" dirty="0" err="1" smtClean="0">
                <a:solidFill>
                  <a:schemeClr val="tx1"/>
                </a:solidFill>
                <a:latin typeface="+mn-lt"/>
                <a:ea typeface="+mn-ea"/>
                <a:cs typeface="+mn-cs"/>
              </a:rPr>
              <a:t>GSNs</a:t>
            </a:r>
            <a:r>
              <a:rPr lang="en-US" sz="1100" kern="1200" dirty="0" smtClean="0">
                <a:solidFill>
                  <a:schemeClr val="tx1"/>
                </a:solidFill>
                <a:latin typeface="+mn-lt"/>
                <a:ea typeface="+mn-ea"/>
                <a:cs typeface="+mn-cs"/>
              </a:rPr>
              <a:t> can stay more attuned to emerging issues and social expectations and can also leverage the complementary resources and capabilities needed to address them. </a:t>
            </a:r>
            <a:r>
              <a:rPr lang="en-US" sz="1100" kern="1200" dirty="0" err="1" smtClean="0">
                <a:solidFill>
                  <a:schemeClr val="tx1"/>
                </a:solidFill>
                <a:latin typeface="+mn-lt"/>
                <a:ea typeface="+mn-ea"/>
                <a:cs typeface="+mn-cs"/>
              </a:rPr>
              <a:t>GSNs</a:t>
            </a:r>
            <a:r>
              <a:rPr lang="en-US" sz="1100" kern="1200" dirty="0" smtClean="0">
                <a:solidFill>
                  <a:schemeClr val="tx1"/>
                </a:solidFill>
                <a:latin typeface="+mn-lt"/>
                <a:ea typeface="+mn-ea"/>
                <a:cs typeface="+mn-cs"/>
              </a:rPr>
              <a:t> should also learn to harness the open data platforms provided by governments and international institutions.</a:t>
            </a:r>
            <a:r>
              <a:rPr lang="en-US" dirty="0" smtClean="0"/>
              <a:t> </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kern="1200" dirty="0" smtClean="0">
                <a:solidFill>
                  <a:schemeClr val="tx1"/>
                </a:solidFill>
                <a:latin typeface="+mn-lt"/>
                <a:ea typeface="+mn-ea"/>
                <a:cs typeface="+mn-cs"/>
              </a:rPr>
              <a:t>Putting data on an open platform can enable </a:t>
            </a:r>
            <a:r>
              <a:rPr lang="en-US" sz="1100" b="1" kern="1200" dirty="0" err="1" smtClean="0">
                <a:solidFill>
                  <a:schemeClr val="tx1"/>
                </a:solidFill>
                <a:latin typeface="+mn-lt"/>
                <a:ea typeface="+mn-ea"/>
                <a:cs typeface="+mn-cs"/>
              </a:rPr>
              <a:t>GSNs</a:t>
            </a:r>
            <a:r>
              <a:rPr lang="en-US" sz="1100" b="1" kern="1200" dirty="0" smtClean="0">
                <a:solidFill>
                  <a:schemeClr val="tx1"/>
                </a:solidFill>
                <a:latin typeface="+mn-lt"/>
                <a:ea typeface="+mn-ea"/>
                <a:cs typeface="+mn-cs"/>
              </a:rPr>
              <a:t> to unleash powerful problem solving networks. </a:t>
            </a:r>
            <a:r>
              <a:rPr lang="en-US" sz="1100" kern="1200" dirty="0" smtClean="0">
                <a:solidFill>
                  <a:schemeClr val="tx1"/>
                </a:solidFill>
                <a:latin typeface="+mn-lt"/>
                <a:ea typeface="+mn-ea"/>
                <a:cs typeface="+mn-cs"/>
              </a:rPr>
              <a:t>When the World Bank opened up its immense collection of data on a wide range of development indicators, it transformed a closed resource that only a privileged few could access into a platform that supports a diverse community of problem solvers who leverage the data to create new knowledge and innovations. By open sourcing their approach, and particularly their data, </a:t>
            </a:r>
            <a:r>
              <a:rPr lang="en-US" sz="1100" kern="1200" dirty="0" err="1" smtClean="0">
                <a:solidFill>
                  <a:schemeClr val="tx1"/>
                </a:solidFill>
                <a:latin typeface="+mn-lt"/>
                <a:ea typeface="+mn-ea"/>
                <a:cs typeface="+mn-cs"/>
              </a:rPr>
              <a:t>GSNs</a:t>
            </a:r>
            <a:r>
              <a:rPr lang="en-US" sz="1100" kern="1200" dirty="0" smtClean="0">
                <a:solidFill>
                  <a:schemeClr val="tx1"/>
                </a:solidFill>
                <a:latin typeface="+mn-lt"/>
                <a:ea typeface="+mn-ea"/>
                <a:cs typeface="+mn-cs"/>
              </a:rPr>
              <a:t> can stay more attuned to emerging issues and social expectations and can also leverage the complementary resources and capabilities needed to address them. </a:t>
            </a:r>
            <a:r>
              <a:rPr lang="en-US" sz="1100" kern="1200" dirty="0" err="1" smtClean="0">
                <a:solidFill>
                  <a:schemeClr val="tx1"/>
                </a:solidFill>
                <a:latin typeface="+mn-lt"/>
                <a:ea typeface="+mn-ea"/>
                <a:cs typeface="+mn-cs"/>
              </a:rPr>
              <a:t>GSNs</a:t>
            </a:r>
            <a:r>
              <a:rPr lang="en-US" sz="1100" kern="1200" dirty="0" smtClean="0">
                <a:solidFill>
                  <a:schemeClr val="tx1"/>
                </a:solidFill>
                <a:latin typeface="+mn-lt"/>
                <a:ea typeface="+mn-ea"/>
                <a:cs typeface="+mn-cs"/>
              </a:rPr>
              <a:t> should also learn to harness the open data platforms provided by governments and international institutions.</a:t>
            </a:r>
            <a:r>
              <a:rPr lang="en-US" dirty="0" smtClean="0"/>
              <a:t> </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mn-lt"/>
                <a:ea typeface="+mn-ea"/>
                <a:cs typeface="+mn-cs"/>
              </a:rPr>
              <a:t>Over the last decade," she noted, "things have changed a lot at MIT. We now have classes where hundreds of students are working to solve poverty issues with people from around world, not just for people living in poverty. We've got a number of entrepreneurial engines that have led to dozens of social ventures each year through the IDEAS [Global Challenge] competition, the </a:t>
            </a:r>
            <a:r>
              <a:rPr lang="en-US" sz="1100" kern="1200" dirty="0" err="1" smtClean="0">
                <a:solidFill>
                  <a:schemeClr val="tx1"/>
                </a:solidFill>
                <a:latin typeface="+mn-lt"/>
                <a:ea typeface="+mn-ea"/>
                <a:cs typeface="+mn-cs"/>
              </a:rPr>
              <a:t>Yunus</a:t>
            </a:r>
            <a:r>
              <a:rPr lang="en-US" sz="1100" kern="1200" dirty="0" smtClean="0">
                <a:solidFill>
                  <a:schemeClr val="tx1"/>
                </a:solidFill>
                <a:latin typeface="+mn-lt"/>
                <a:ea typeface="+mn-ea"/>
                <a:cs typeface="+mn-cs"/>
              </a:rPr>
              <a:t> Challenge, the $100K [Business Plan Competition] development track, and the Development Ventures class."</a:t>
            </a:r>
            <a:br>
              <a:rPr lang="en-US" sz="1100" kern="1200" dirty="0" smtClean="0">
                <a:solidFill>
                  <a:schemeClr val="tx1"/>
                </a:solidFill>
                <a:latin typeface="+mn-lt"/>
                <a:ea typeface="+mn-ea"/>
                <a:cs typeface="+mn-cs"/>
              </a:rPr>
            </a:br>
            <a:r>
              <a:rPr lang="en-US" sz="1100" kern="1200" dirty="0" smtClean="0">
                <a:solidFill>
                  <a:schemeClr val="tx1"/>
                </a:solidFill>
                <a:latin typeface="+mn-lt"/>
                <a:ea typeface="+mn-ea"/>
                <a:cs typeface="+mn-cs"/>
              </a:rPr>
              <a:t/>
            </a:r>
            <a:br>
              <a:rPr lang="en-US" sz="1100" kern="1200" dirty="0" smtClean="0">
                <a:solidFill>
                  <a:schemeClr val="tx1"/>
                </a:solidFill>
                <a:latin typeface="+mn-lt"/>
                <a:ea typeface="+mn-ea"/>
                <a:cs typeface="+mn-cs"/>
              </a:rPr>
            </a:br>
            <a:r>
              <a:rPr lang="en-US" sz="1100" kern="1200" dirty="0" smtClean="0">
                <a:solidFill>
                  <a:schemeClr val="tx1"/>
                </a:solidFill>
                <a:latin typeface="+mn-lt"/>
                <a:ea typeface="+mn-ea"/>
                <a:cs typeface="+mn-cs"/>
              </a:rPr>
              <a:t>Smith continued with a rallying call to action: "Despite the changes at MIT, there are still billions who are living in poverty around the world, and more than ever, there's a need for innovation to bring about impact at a huge scale around the world. The Scaling Development Ventures conference is envisioned to foster collaborations and conversations that will build partnerships to tackle these problems at global scale."</a:t>
            </a:r>
          </a:p>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latin typeface="+mn-lt"/>
                <a:ea typeface="+mn-ea"/>
                <a:cs typeface="+mn-cs"/>
              </a:rPr>
              <a:t>We work with existing, people-based extension systems, aiming to amplify their effectiveness through our ICT-enabled approach. Our model combines technology and social organization to maximize the potential of building the capacity of community members on improved, sustainable agriculture, livelihood and health interventions.</a:t>
            </a:r>
          </a:p>
          <a:p>
            <a:r>
              <a:rPr lang="en-US" sz="1100" kern="1200" dirty="0" smtClean="0">
                <a:solidFill>
                  <a:schemeClr val="tx1"/>
                </a:solidFill>
                <a:latin typeface="+mn-lt"/>
                <a:ea typeface="+mn-ea"/>
                <a:cs typeface="+mn-cs"/>
              </a:rPr>
              <a:t>We also facilitate knowledge exchange between community engagement for partners looking to learn, contribute and connect on social innovation practices toward improving lives in rural communities. We work with partners throughout the entire experience to share knowledge and capture feedback with supported technologies that allow partners to locally produce and share videos in villages all around the world.</a:t>
            </a:r>
          </a:p>
          <a:p>
            <a:pPr lvl="0"/>
            <a:endParaRPr lang="en-US" sz="1100" kern="1200" dirty="0">
              <a:solidFill>
                <a:schemeClr val="tx1"/>
              </a:solidFill>
              <a:latin typeface="+mn-lt"/>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latin typeface="+mn-lt"/>
                <a:ea typeface="+mn-ea"/>
                <a:cs typeface="+mn-cs"/>
              </a:rPr>
              <a:t>A profitable business proposition married to a social mission provides the foundation for an effective and resilient solution. </a:t>
            </a:r>
            <a:r>
              <a:rPr lang="en-US" sz="1100" kern="1200" dirty="0" smtClean="0">
                <a:solidFill>
                  <a:schemeClr val="tx1"/>
                </a:solidFill>
                <a:latin typeface="+mn-lt"/>
                <a:ea typeface="+mn-ea"/>
                <a:cs typeface="+mn-cs"/>
              </a:rPr>
              <a:t>Many poverty alleviation efforts rely on the continued generosity of foundations and donors, making them vulnerable to financial shortfalls or changes of strategic direction among funders. </a:t>
            </a:r>
            <a:r>
              <a:rPr lang="en-US" sz="1100" kern="1200" dirty="0" err="1" smtClean="0">
                <a:solidFill>
                  <a:schemeClr val="tx1"/>
                </a:solidFill>
                <a:latin typeface="+mn-lt"/>
                <a:ea typeface="+mn-ea"/>
                <a:cs typeface="+mn-cs"/>
              </a:rPr>
              <a:t>CloudFactory’s</a:t>
            </a:r>
            <a:r>
              <a:rPr lang="en-US" sz="1100" kern="1200" dirty="0" smtClean="0">
                <a:solidFill>
                  <a:schemeClr val="tx1"/>
                </a:solidFill>
                <a:latin typeface="+mn-lt"/>
                <a:ea typeface="+mn-ea"/>
                <a:cs typeface="+mn-cs"/>
              </a:rPr>
              <a:t> contribution to employment and skills development in emerging nations will continue for as long as the company can sustain a profitable services business. Of course many public goods cannot be provided as a spin-off of profitable businesses, but the sustainability and resiliency of any initiative can be enhanced where profitable businesses and social missions harmoniously coincide. </a:t>
            </a:r>
          </a:p>
          <a:p>
            <a:pPr lvl="0"/>
            <a:endParaRPr lang="en-US" sz="1100" kern="1200" dirty="0">
              <a:solidFill>
                <a:schemeClr val="tx1"/>
              </a:solidFill>
              <a:latin typeface="+mn-lt"/>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7B8492-4E5E-5043-8F02-A7E19994D2DE}" type="slidenum">
              <a:rPr lang="en-US" smtClean="0"/>
              <a:pPr/>
              <a:t>14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05951912"/>
      </p:ext>
    </p:extLst>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87AE2E-AA5B-1849-AF22-7196D4776CAA}" type="slidenum">
              <a:rPr lang="en-US" smtClean="0"/>
              <a:pPr/>
              <a:t>97</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7B8492-4E5E-5043-8F02-A7E19994D2DE}" type="slidenum">
              <a:rPr lang="en-US" smtClean="0"/>
              <a:pPr/>
              <a:t>15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05951912"/>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424" tIns="45712" rIns="91424" bIns="45712"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B443C16B-4D8F-E04C-8786-4ADBCEC7468F}" type="slidenum">
              <a:rPr lang="en-US" sz="1200">
                <a:latin typeface="Arial" charset="0"/>
              </a:rPr>
              <a:pPr algn="r" eaLnBrk="1" hangingPunct="1"/>
              <a:t>18</a:t>
            </a:fld>
            <a:endParaRPr lang="en-US" sz="1200" dirty="0">
              <a:latin typeface="Arial" charset="0"/>
            </a:endParaRPr>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xfrm>
            <a:off x="913805" y="4343704"/>
            <a:ext cx="5030391" cy="4113892"/>
          </a:xfrm>
          <a:solidFill>
            <a:srgbClr val="FFFFFF"/>
          </a:solidFill>
          <a:ln>
            <a:solidFill>
              <a:srgbClr val="000000"/>
            </a:solidFill>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F8F78DB3-92ED-3942-92EC-A80D1E22FD0C}" type="datetimeFigureOut">
              <a:rPr lang="en-US" smtClean="0"/>
              <a:pPr/>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9823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8F78DB3-92ED-3942-92EC-A80D1E22FD0C}" type="datetimeFigureOut">
              <a:rPr lang="en-US" smtClean="0"/>
              <a:pPr/>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984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8F78DB3-92ED-3942-92EC-A80D1E22FD0C}" type="datetimeFigureOut">
              <a:rPr lang="en-US" smtClean="0"/>
              <a:pPr/>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8491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2827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woColTx" type="twoColTx">
  <p:cSld name="twoCol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dirty="0"/>
          </a:p>
        </p:txBody>
      </p:sp>
      <p:sp>
        <p:nvSpPr>
          <p:cNvPr id="15" name="Shape 15"/>
          <p:cNvSpPr txBox="1">
            <a:spLocks noGrp="1"/>
          </p:cNvSpPr>
          <p:nvPr>
            <p:ph type="body" idx="1"/>
          </p:nvPr>
        </p:nvSpPr>
        <p:spPr>
          <a:xfrm>
            <a:off x="457200" y="1600200"/>
            <a:ext cx="39945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6" name="Shape 16"/>
          <p:cNvSpPr txBox="1">
            <a:spLocks noGrp="1"/>
          </p:cNvSpPr>
          <p:nvPr>
            <p:ph type="body" idx="2"/>
          </p:nvPr>
        </p:nvSpPr>
        <p:spPr>
          <a:xfrm>
            <a:off x="4692273" y="1600200"/>
            <a:ext cx="39945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8F78DB3-92ED-3942-92EC-A80D1E22FD0C}" type="datetimeFigureOut">
              <a:rPr lang="en-US" smtClean="0"/>
              <a:pPr/>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225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F8F78DB3-92ED-3942-92EC-A80D1E22FD0C}" type="datetimeFigureOut">
              <a:rPr lang="en-US" smtClean="0"/>
              <a:pPr/>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5330823"/>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F8F78DB3-92ED-3942-92EC-A80D1E22FD0C}" type="datetimeFigureOut">
              <a:rPr lang="en-US" smtClean="0"/>
              <a:pPr/>
              <a:t>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6977334"/>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F8F78DB3-92ED-3942-92EC-A80D1E22FD0C}" type="datetimeFigureOut">
              <a:rPr lang="en-US" smtClean="0"/>
              <a:pPr/>
              <a:t>2/4/14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0073337"/>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F8F78DB3-92ED-3942-92EC-A80D1E22FD0C}" type="datetimeFigureOut">
              <a:rPr lang="en-US" smtClean="0"/>
              <a:pPr/>
              <a:t>2/4/14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7537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78DB3-92ED-3942-92EC-A80D1E22FD0C}" type="datetimeFigureOut">
              <a:rPr lang="en-US" smtClean="0"/>
              <a:pPr/>
              <a:t>2/4/14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4422340"/>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8F78DB3-92ED-3942-92EC-A80D1E22FD0C}" type="datetimeFigureOut">
              <a:rPr lang="en-US" smtClean="0"/>
              <a:pPr/>
              <a:t>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8532376"/>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8F78DB3-92ED-3942-92EC-A80D1E22FD0C}" type="datetimeFigureOut">
              <a:rPr lang="en-US" smtClean="0"/>
              <a:pPr/>
              <a:t>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29067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8F78DB3-92ED-3942-92EC-A80D1E22FD0C}" type="datetimeFigureOut">
              <a:rPr lang="en-US" smtClean="0"/>
              <a:pPr/>
              <a:t>2/4/14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8D41A1F-31EC-E943-87CF-00A4732113C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64291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8.jpeg"/><Relationship Id="rId3" Type="http://schemas.openxmlformats.org/officeDocument/2006/relationships/image" Target="../media/image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hyperlink" Target="http://www.gsnetworks.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hyperlink" Target="http://www.gsnetworks.org" TargetMode="External"/><Relationship Id="rId1" Type="http://schemas.openxmlformats.org/officeDocument/2006/relationships/slideLayout" Target="../slideLayouts/slideLayout7.xml"/><Relationship Id="rId2" Type="http://schemas.openxmlformats.org/officeDocument/2006/relationships/hyperlink" Target="http://gsnetworks.org/research-resul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hyperlink" Target="http://www.gsnetworks.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tiff"/><Relationship Id="rId5" Type="http://schemas.openxmlformats.org/officeDocument/2006/relationships/image" Target="../media/image64.tif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5.tiff"/><Relationship Id="rId5" Type="http://schemas.openxmlformats.org/officeDocument/2006/relationships/image" Target="../media/image66.tif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7.tiff"/><Relationship Id="rId5"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9.tiff"/><Relationship Id="rId5" Type="http://schemas.openxmlformats.org/officeDocument/2006/relationships/image" Target="../media/image70.tiff"/><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74.tiff"/><Relationship Id="rId5" Type="http://schemas.openxmlformats.org/officeDocument/2006/relationships/image" Target="../media/image75.jpeg"/><Relationship Id="rId6"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77.tiff"/><Relationship Id="rId5" Type="http://schemas.openxmlformats.org/officeDocument/2006/relationships/image" Target="../media/image78.tiff"/><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79.tiff"/><Relationship Id="rId5" Type="http://schemas.openxmlformats.org/officeDocument/2006/relationships/image" Target="../media/image80.tiff"/><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81.tiff"/><Relationship Id="rId5" Type="http://schemas.openxmlformats.org/officeDocument/2006/relationships/image" Target="../media/image82.tiff"/><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83.png"/><Relationship Id="rId5" Type="http://schemas.openxmlformats.org/officeDocument/2006/relationships/image" Target="../media/image84.tiff"/><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85.tiff"/><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86.tiff"/><Relationship Id="rId5" Type="http://schemas.openxmlformats.org/officeDocument/2006/relationships/image" Target="../media/image87.tif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88.tiff"/><Relationship Id="rId5" Type="http://schemas.openxmlformats.org/officeDocument/2006/relationships/image" Target="../media/image89.tif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90.png"/><Relationship Id="rId5" Type="http://schemas.openxmlformats.org/officeDocument/2006/relationships/image" Target="../media/image91.jpeg"/><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92.jpeg"/><Relationship Id="rId5" Type="http://schemas.openxmlformats.org/officeDocument/2006/relationships/image" Target="../media/image93.jpeg"/><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png"/><Relationship Id="rId7" Type="http://schemas.openxmlformats.org/officeDocument/2006/relationships/image" Target="../media/image98.jpeg"/><Relationship Id="rId8" Type="http://schemas.openxmlformats.org/officeDocument/2006/relationships/image" Target="../media/image99.jpeg"/><Relationship Id="rId9" Type="http://schemas.openxmlformats.org/officeDocument/2006/relationships/image" Target="../media/image100.jpeg"/><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01.tiff"/><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9" Type="http://schemas.openxmlformats.org/officeDocument/2006/relationships/image" Target="../media/image107.jpe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08.jpeg"/><Relationship Id="rId5" Type="http://schemas.openxmlformats.org/officeDocument/2006/relationships/image" Target="../media/image109.jpeg"/><Relationship Id="rId6" Type="http://schemas.openxmlformats.org/officeDocument/2006/relationships/image" Target="../media/image110.tiff"/><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11.tiff"/><Relationship Id="rId5" Type="http://schemas.openxmlformats.org/officeDocument/2006/relationships/image" Target="../media/image112.jpeg"/><Relationship Id="rId6" Type="http://schemas.openxmlformats.org/officeDocument/2006/relationships/image" Target="../media/image113.jpe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14.jpeg"/><Relationship Id="rId5" Type="http://schemas.openxmlformats.org/officeDocument/2006/relationships/image" Target="../media/image115.jpeg"/><Relationship Id="rId6" Type="http://schemas.openxmlformats.org/officeDocument/2006/relationships/image" Target="../media/image116.jpeg"/><Relationship Id="rId7"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18.jpeg"/><Relationship Id="rId5" Type="http://schemas.openxmlformats.org/officeDocument/2006/relationships/image" Target="../media/image119.jpeg"/><Relationship Id="rId6"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21.tiff"/><Relationship Id="rId5"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23.jpeg"/><Relationship Id="rId5" Type="http://schemas.openxmlformats.org/officeDocument/2006/relationships/image" Target="../media/image124.tiff"/><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25.tiff"/><Relationship Id="rId5" Type="http://schemas.openxmlformats.org/officeDocument/2006/relationships/image" Target="../media/image126.tiff"/><Relationship Id="rId6" Type="http://schemas.openxmlformats.org/officeDocument/2006/relationships/image" Target="../media/image127.jpeg"/><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28.jpeg"/><Relationship Id="rId5" Type="http://schemas.openxmlformats.org/officeDocument/2006/relationships/image" Target="../media/image129.jpeg"/><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30.tiff"/><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31.tiff"/><Relationship Id="rId5" Type="http://schemas.openxmlformats.org/officeDocument/2006/relationships/image" Target="../media/image132.jpeg"/><Relationship Id="rId6" Type="http://schemas.openxmlformats.org/officeDocument/2006/relationships/image" Target="../media/image133.jpe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34.tiff"/><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35.tiff"/><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36.jpeg"/><Relationship Id="rId5" Type="http://schemas.openxmlformats.org/officeDocument/2006/relationships/image" Target="../media/image137.tiff"/><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eg"/><Relationship Id="rId3" Type="http://schemas.openxmlformats.org/officeDocument/2006/relationships/image" Target="../media/image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40" y="3219161"/>
            <a:ext cx="8497520" cy="1364959"/>
          </a:xfrm>
        </p:spPr>
        <p:txBody>
          <a:bodyPr>
            <a:normAutofit/>
          </a:bodyPr>
          <a:lstStyle/>
          <a:p>
            <a:r>
              <a:rPr lang="en-US" sz="2600" b="1" cap="small" dirty="0"/>
              <a:t>GSN </a:t>
            </a:r>
            <a:r>
              <a:rPr lang="en-US" sz="2600" b="1" dirty="0"/>
              <a:t>Summit</a:t>
            </a:r>
            <a:r>
              <a:rPr lang="en-US" sz="2600" b="1" dirty="0" smtClean="0"/>
              <a:t> Toronto: Solving the World’s Problems Differently</a:t>
            </a:r>
            <a:endParaRPr lang="en-US" sz="2600" dirty="0"/>
          </a:p>
        </p:txBody>
      </p:sp>
      <p:sp>
        <p:nvSpPr>
          <p:cNvPr id="3" name="Subtitle 2"/>
          <p:cNvSpPr>
            <a:spLocks noGrp="1"/>
          </p:cNvSpPr>
          <p:nvPr>
            <p:ph type="subTitle" idx="1"/>
          </p:nvPr>
        </p:nvSpPr>
        <p:spPr>
          <a:xfrm>
            <a:off x="1266854" y="4584120"/>
            <a:ext cx="6400800" cy="358337"/>
          </a:xfrm>
        </p:spPr>
        <p:txBody>
          <a:bodyPr>
            <a:normAutofit/>
          </a:bodyPr>
          <a:lstStyle/>
          <a:p>
            <a:r>
              <a:rPr lang="en-US" sz="1600" b="1" dirty="0" smtClean="0"/>
              <a:t>January 30, 2014</a:t>
            </a:r>
            <a:endParaRPr lang="en-US" sz="1600" dirty="0"/>
          </a:p>
        </p:txBody>
      </p:sp>
      <p:pic>
        <p:nvPicPr>
          <p:cNvPr id="6" name="Picture 5" descr="GSN Logo tight fon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71885" y="904564"/>
            <a:ext cx="5200231" cy="2052560"/>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8771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0"/>
        <p:cNvGrpSpPr/>
        <p:nvPr/>
      </p:nvGrpSpPr>
      <p:grpSpPr>
        <a:xfrm>
          <a:off x="0" y="0"/>
          <a:ext cx="0" cy="0"/>
          <a:chOff x="0" y="0"/>
          <a:chExt cx="0" cy="0"/>
        </a:xfrm>
      </p:grpSpPr>
      <p:sp>
        <p:nvSpPr>
          <p:cNvPr id="421" name="Shape 421"/>
          <p:cNvSpPr txBox="1"/>
          <p:nvPr/>
        </p:nvSpPr>
        <p:spPr>
          <a:xfrm>
            <a:off x="329161" y="115371"/>
            <a:ext cx="8528399" cy="553968"/>
          </a:xfrm>
          <a:prstGeom prst="rect">
            <a:avLst/>
          </a:prstGeom>
          <a:noFill/>
        </p:spPr>
        <p:txBody>
          <a:bodyPr lIns="91425" tIns="91425" rIns="91425" bIns="91425" anchor="t" anchorCtr="0">
            <a:spAutoFit/>
          </a:bodyPr>
          <a:lstStyle/>
          <a:p>
            <a:pPr lvl="0" rtl="0">
              <a:buClr>
                <a:srgbClr val="000000"/>
              </a:buClr>
              <a:buSzPct val="45833"/>
              <a:buFont typeface="Arial"/>
              <a:buNone/>
            </a:pPr>
            <a:r>
              <a:rPr lang="en-US" sz="2400" dirty="0" smtClean="0">
                <a:solidFill>
                  <a:srgbClr val="31859C"/>
                </a:solidFill>
              </a:rPr>
              <a:t>Our Approach</a:t>
            </a:r>
            <a:endParaRPr lang="x-none" sz="2400" dirty="0">
              <a:solidFill>
                <a:srgbClr val="31859C"/>
              </a:solidFill>
            </a:endParaRPr>
          </a:p>
        </p:txBody>
      </p:sp>
      <p:sp>
        <p:nvSpPr>
          <p:cNvPr id="2" name="Rectangle 1"/>
          <p:cNvSpPr/>
          <p:nvPr/>
        </p:nvSpPr>
        <p:spPr>
          <a:xfrm>
            <a:off x="971870" y="766443"/>
            <a:ext cx="7205958" cy="4062651"/>
          </a:xfrm>
          <a:prstGeom prst="rect">
            <a:avLst/>
          </a:prstGeom>
        </p:spPr>
        <p:txBody>
          <a:bodyPr wrap="square">
            <a:spAutoFit/>
          </a:bodyPr>
          <a:lstStyle/>
          <a:p>
            <a:pPr algn="ctr"/>
            <a:r>
              <a:rPr lang="en-US" sz="2400" b="1" dirty="0" smtClean="0">
                <a:solidFill>
                  <a:schemeClr val="tx1">
                    <a:lumMod val="75000"/>
                    <a:lumOff val="25000"/>
                  </a:schemeClr>
                </a:solidFill>
              </a:rPr>
              <a:t>Research Agenda</a:t>
            </a:r>
          </a:p>
          <a:p>
            <a:endParaRPr lang="en-US" dirty="0">
              <a:solidFill>
                <a:schemeClr val="accent6">
                  <a:lumMod val="75000"/>
                </a:schemeClr>
              </a:solidFill>
            </a:endParaRPr>
          </a:p>
          <a:p>
            <a:pPr marL="396875"/>
            <a:r>
              <a:rPr lang="en-US" b="1" dirty="0">
                <a:solidFill>
                  <a:schemeClr val="accent6">
                    <a:lumMod val="75000"/>
                  </a:schemeClr>
                </a:solidFill>
              </a:rPr>
              <a:t>STREAM </a:t>
            </a:r>
            <a:r>
              <a:rPr lang="en-US" b="1" dirty="0" smtClean="0">
                <a:solidFill>
                  <a:schemeClr val="accent6">
                    <a:lumMod val="75000"/>
                  </a:schemeClr>
                </a:solidFill>
              </a:rPr>
              <a:t>1: </a:t>
            </a:r>
            <a:r>
              <a:rPr lang="en-US" b="1" dirty="0">
                <a:solidFill>
                  <a:schemeClr val="accent6">
                    <a:lumMod val="75000"/>
                  </a:schemeClr>
                </a:solidFill>
              </a:rPr>
              <a:t>What Makes GSNs Tick</a:t>
            </a:r>
            <a:r>
              <a:rPr lang="en-US" b="1" dirty="0" smtClean="0">
                <a:solidFill>
                  <a:schemeClr val="accent6">
                    <a:lumMod val="75000"/>
                  </a:schemeClr>
                </a:solidFill>
              </a:rPr>
              <a:t>?</a:t>
            </a:r>
          </a:p>
          <a:p>
            <a:pPr marL="396875"/>
            <a:endParaRPr lang="en-US" b="1" dirty="0">
              <a:solidFill>
                <a:schemeClr val="accent6">
                  <a:lumMod val="75000"/>
                </a:schemeClr>
              </a:solidFill>
            </a:endParaRPr>
          </a:p>
          <a:p>
            <a:pPr marL="396875"/>
            <a:r>
              <a:rPr lang="en-US" b="1" dirty="0">
                <a:solidFill>
                  <a:schemeClr val="accent6">
                    <a:lumMod val="75000"/>
                  </a:schemeClr>
                </a:solidFill>
              </a:rPr>
              <a:t>STREAM </a:t>
            </a:r>
            <a:r>
              <a:rPr lang="en-US" b="1" dirty="0" smtClean="0">
                <a:solidFill>
                  <a:schemeClr val="accent6">
                    <a:lumMod val="75000"/>
                  </a:schemeClr>
                </a:solidFill>
              </a:rPr>
              <a:t>2: </a:t>
            </a:r>
            <a:r>
              <a:rPr lang="en-US" b="1" dirty="0">
                <a:solidFill>
                  <a:schemeClr val="accent6">
                    <a:lumMod val="75000"/>
                  </a:schemeClr>
                </a:solidFill>
              </a:rPr>
              <a:t>The Five Pillars of Global Solution </a:t>
            </a:r>
            <a:r>
              <a:rPr lang="en-US" b="1" dirty="0" smtClean="0">
                <a:solidFill>
                  <a:schemeClr val="accent6">
                    <a:lumMod val="75000"/>
                  </a:schemeClr>
                </a:solidFill>
              </a:rPr>
              <a:t>Networks</a:t>
            </a:r>
          </a:p>
          <a:p>
            <a:pPr marL="396875"/>
            <a:endParaRPr lang="en-US" b="1" dirty="0">
              <a:solidFill>
                <a:schemeClr val="accent6">
                  <a:lumMod val="75000"/>
                </a:schemeClr>
              </a:solidFill>
            </a:endParaRPr>
          </a:p>
          <a:p>
            <a:pPr marL="396875"/>
            <a:r>
              <a:rPr lang="en-US" b="1" dirty="0">
                <a:solidFill>
                  <a:schemeClr val="accent6">
                    <a:lumMod val="75000"/>
                  </a:schemeClr>
                </a:solidFill>
              </a:rPr>
              <a:t>STREAM </a:t>
            </a:r>
            <a:r>
              <a:rPr lang="en-US" b="1" dirty="0" smtClean="0">
                <a:solidFill>
                  <a:schemeClr val="accent6">
                    <a:lumMod val="75000"/>
                  </a:schemeClr>
                </a:solidFill>
              </a:rPr>
              <a:t>3: </a:t>
            </a:r>
            <a:r>
              <a:rPr lang="en-US" b="1" dirty="0">
                <a:solidFill>
                  <a:schemeClr val="accent6">
                    <a:lumMod val="75000"/>
                  </a:schemeClr>
                </a:solidFill>
              </a:rPr>
              <a:t>Investigation of the 10 Types of Global Solution </a:t>
            </a:r>
            <a:r>
              <a:rPr lang="en-US" b="1" dirty="0" smtClean="0">
                <a:solidFill>
                  <a:schemeClr val="accent6">
                    <a:lumMod val="75000"/>
                  </a:schemeClr>
                </a:solidFill>
              </a:rPr>
              <a:t>Networks</a:t>
            </a:r>
          </a:p>
          <a:p>
            <a:pPr marL="396875"/>
            <a:endParaRPr lang="en-US" b="1" dirty="0">
              <a:solidFill>
                <a:schemeClr val="accent6">
                  <a:lumMod val="75000"/>
                </a:schemeClr>
              </a:solidFill>
            </a:endParaRPr>
          </a:p>
          <a:p>
            <a:pPr marL="396875"/>
            <a:r>
              <a:rPr lang="en-US" b="1" dirty="0">
                <a:solidFill>
                  <a:schemeClr val="accent6">
                    <a:lumMod val="75000"/>
                  </a:schemeClr>
                </a:solidFill>
              </a:rPr>
              <a:t>STREAM </a:t>
            </a:r>
            <a:r>
              <a:rPr lang="en-US" b="1" dirty="0" smtClean="0">
                <a:solidFill>
                  <a:schemeClr val="accent6">
                    <a:lumMod val="75000"/>
                  </a:schemeClr>
                </a:solidFill>
              </a:rPr>
              <a:t>4: Network </a:t>
            </a:r>
            <a:r>
              <a:rPr lang="en-US" b="1" dirty="0">
                <a:solidFill>
                  <a:schemeClr val="accent6">
                    <a:lumMod val="75000"/>
                  </a:schemeClr>
                </a:solidFill>
              </a:rPr>
              <a:t>Solutions for Global </a:t>
            </a:r>
            <a:r>
              <a:rPr lang="en-US" b="1" dirty="0" smtClean="0">
                <a:solidFill>
                  <a:schemeClr val="accent6">
                    <a:lumMod val="75000"/>
                  </a:schemeClr>
                </a:solidFill>
              </a:rPr>
              <a:t>Issues</a:t>
            </a:r>
          </a:p>
          <a:p>
            <a:pPr marL="396875"/>
            <a:endParaRPr lang="en-US" b="1" dirty="0">
              <a:solidFill>
                <a:schemeClr val="accent6">
                  <a:lumMod val="75000"/>
                </a:schemeClr>
              </a:solidFill>
            </a:endParaRPr>
          </a:p>
          <a:p>
            <a:pPr marL="396875"/>
            <a:r>
              <a:rPr lang="en-US" b="1" dirty="0">
                <a:solidFill>
                  <a:schemeClr val="accent6">
                    <a:lumMod val="75000"/>
                  </a:schemeClr>
                </a:solidFill>
              </a:rPr>
              <a:t>STREAM </a:t>
            </a:r>
            <a:r>
              <a:rPr lang="en-US" b="1" dirty="0" smtClean="0">
                <a:solidFill>
                  <a:schemeClr val="accent6">
                    <a:lumMod val="75000"/>
                  </a:schemeClr>
                </a:solidFill>
              </a:rPr>
              <a:t>5: GSN </a:t>
            </a:r>
            <a:r>
              <a:rPr lang="en-US" b="1" dirty="0">
                <a:solidFill>
                  <a:schemeClr val="accent6">
                    <a:lumMod val="75000"/>
                  </a:schemeClr>
                </a:solidFill>
              </a:rPr>
              <a:t>Case Studies </a:t>
            </a:r>
            <a:endParaRPr lang="en-US" b="1" dirty="0" smtClean="0">
              <a:solidFill>
                <a:schemeClr val="accent6">
                  <a:lumMod val="75000"/>
                </a:schemeClr>
              </a:solidFill>
            </a:endParaRPr>
          </a:p>
          <a:p>
            <a:pPr marL="396875"/>
            <a:endParaRPr lang="en-US" b="1" dirty="0" smtClean="0"/>
          </a:p>
          <a:p>
            <a:pPr marL="396875"/>
            <a:r>
              <a:rPr lang="en-US" b="1" dirty="0" smtClean="0">
                <a:solidFill>
                  <a:schemeClr val="accent6">
                    <a:lumMod val="75000"/>
                  </a:schemeClr>
                </a:solidFill>
              </a:rPr>
              <a:t>STREAM 6: GSN </a:t>
            </a:r>
            <a:r>
              <a:rPr lang="en-US" b="1" dirty="0">
                <a:solidFill>
                  <a:schemeClr val="accent6">
                    <a:lumMod val="75000"/>
                  </a:schemeClr>
                </a:solidFill>
              </a:rPr>
              <a:t>Interviews </a:t>
            </a:r>
          </a:p>
          <a:p>
            <a:pPr marL="396875"/>
            <a:endParaRPr lang="en-US" dirty="0">
              <a:solidFill>
                <a:schemeClr val="accent6">
                  <a:lumMod val="75000"/>
                </a:schemeClr>
              </a:solidFill>
            </a:endParaRPr>
          </a:p>
        </p:txBody>
      </p:sp>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10</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4653587"/>
      </p:ext>
    </p:extLst>
  </p:cSld>
  <p:clrMapOvr>
    <a:masterClrMapping/>
  </p:clrMapOvr>
  <p:transition spd="slow">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txBox="1">
            <a:spLocks/>
          </p:cNvSpPr>
          <p:nvPr/>
        </p:nvSpPr>
        <p:spPr bwMode="auto">
          <a:xfrm>
            <a:off x="448037" y="1053226"/>
            <a:ext cx="8058264" cy="37240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4163" indent="-284163" fontAlgn="base">
              <a:spcBef>
                <a:spcPts val="600"/>
              </a:spcBef>
              <a:spcAft>
                <a:spcPts val="1200"/>
              </a:spcAft>
              <a:buClr>
                <a:srgbClr val="0070C0"/>
              </a:buClr>
              <a:buSzPct val="70000"/>
              <a:buFont typeface="Wingdings 3" pitchFamily="-123" charset="2"/>
              <a:buChar char="{"/>
              <a:defRPr/>
            </a:pPr>
            <a:r>
              <a:rPr lang="en-US" sz="1800" dirty="0" err="1" smtClean="0">
                <a:solidFill>
                  <a:srgbClr val="404040"/>
                </a:solidFill>
                <a:latin typeface="Calibri"/>
                <a:ea typeface="ＭＳ Ｐゴシック" pitchFamily="-123" charset="-128"/>
                <a:cs typeface="Calibri"/>
              </a:rPr>
              <a:t>Sohier</a:t>
            </a:r>
            <a:r>
              <a:rPr lang="en-US" sz="1800" dirty="0" smtClean="0">
                <a:solidFill>
                  <a:srgbClr val="404040"/>
                </a:solidFill>
                <a:latin typeface="Calibri"/>
                <a:ea typeface="ＭＳ Ｐゴシック" pitchFamily="-123" charset="-128"/>
                <a:cs typeface="Calibri"/>
              </a:rPr>
              <a:t> Hall, CEO, </a:t>
            </a:r>
            <a:r>
              <a:rPr lang="en-US" sz="1800" dirty="0" err="1" smtClean="0">
                <a:solidFill>
                  <a:srgbClr val="404040"/>
                </a:solidFill>
                <a:latin typeface="Calibri"/>
                <a:ea typeface="ＭＳ Ｐゴシック" pitchFamily="-123" charset="-128"/>
                <a:cs typeface="Calibri"/>
              </a:rPr>
              <a:t>Luum</a:t>
            </a:r>
            <a:endParaRPr kumimoji="0" lang="en-US" sz="1800" b="0" i="0" u="none" strike="noStrike" kern="0" cap="none" spc="0" normalizeH="0" baseline="0" noProof="0" dirty="0" smtClean="0">
              <a:ln>
                <a:noFill/>
              </a:ln>
              <a:solidFill>
                <a:srgbClr val="404040"/>
              </a:solidFill>
              <a:effectLst/>
              <a:uLnTx/>
              <a:uFillTx/>
              <a:latin typeface="Calibri"/>
              <a:ea typeface="ＭＳ Ｐゴシック" pitchFamily="-123" charset="-128"/>
              <a:cs typeface="Calibri"/>
            </a:endParaRPr>
          </a:p>
          <a:p>
            <a:pPr marL="284163" indent="-284163" fontAlgn="base">
              <a:spcBef>
                <a:spcPts val="600"/>
              </a:spcBef>
              <a:spcAft>
                <a:spcPts val="1200"/>
              </a:spcAft>
              <a:buClr>
                <a:srgbClr val="0070C0"/>
              </a:buClr>
              <a:buSzPct val="70000"/>
              <a:buFont typeface="Wingdings 3" pitchFamily="-123" charset="2"/>
              <a:buChar char="{"/>
              <a:defRPr/>
            </a:pPr>
            <a:r>
              <a:rPr lang="en-US" sz="1800" dirty="0" smtClean="0">
                <a:solidFill>
                  <a:srgbClr val="404040"/>
                </a:solidFill>
                <a:latin typeface="Calibri"/>
                <a:ea typeface="ＭＳ Ｐゴシック" pitchFamily="-123" charset="-128"/>
                <a:cs typeface="Calibri"/>
              </a:rPr>
              <a:t>Kristy Buckley, Senior Mediator, Meridian Institute</a:t>
            </a:r>
            <a:endParaRPr kumimoji="0" lang="en-US" sz="1800" b="0" i="0" u="none" strike="noStrike" kern="0" cap="none" spc="0" normalizeH="0" baseline="0" noProof="0" dirty="0" smtClean="0">
              <a:ln>
                <a:noFill/>
              </a:ln>
              <a:solidFill>
                <a:srgbClr val="404040"/>
              </a:solidFill>
              <a:effectLst/>
              <a:uLnTx/>
              <a:uFillTx/>
              <a:latin typeface="Calibri"/>
              <a:ea typeface="ＭＳ Ｐゴシック" pitchFamily="-123" charset="-128"/>
              <a:cs typeface="Calibri"/>
            </a:endParaRPr>
          </a:p>
          <a:p>
            <a:pPr marL="284163" marR="0" lvl="0" indent="-284163" algn="l" defTabSz="914400" rtl="0" eaLnBrk="1" fontAlgn="base" latinLnBrk="0" hangingPunct="1">
              <a:lnSpc>
                <a:spcPct val="100000"/>
              </a:lnSpc>
              <a:spcBef>
                <a:spcPts val="600"/>
              </a:spcBef>
              <a:spcAft>
                <a:spcPts val="1200"/>
              </a:spcAft>
              <a:buClr>
                <a:srgbClr val="0070C0"/>
              </a:buClr>
              <a:buSzPct val="70000"/>
              <a:buFont typeface="Wingdings 3" pitchFamily="-123" charset="2"/>
              <a:buChar char="{"/>
              <a:tabLst/>
              <a:defRPr/>
            </a:pPr>
            <a:r>
              <a:rPr kumimoji="0" lang="en-US" sz="1800" b="0" u="none" strike="noStrike" kern="0" cap="none" spc="0" normalizeH="0" baseline="0" noProof="0" dirty="0" err="1" smtClean="0">
                <a:ln>
                  <a:noFill/>
                </a:ln>
                <a:solidFill>
                  <a:srgbClr val="404040"/>
                </a:solidFill>
                <a:effectLst/>
                <a:uLnTx/>
                <a:uFillTx/>
                <a:latin typeface="Calibri"/>
                <a:ea typeface="ＭＳ Ｐゴシック" pitchFamily="-123" charset="-128"/>
                <a:cs typeface="Calibri"/>
              </a:rPr>
              <a:t>Faizal</a:t>
            </a:r>
            <a:r>
              <a:rPr kumimoji="0" lang="en-US" sz="1800" b="0" u="none" strike="noStrike" kern="0" cap="none" spc="0" normalizeH="0" noProof="0" dirty="0" smtClean="0">
                <a:ln>
                  <a:noFill/>
                </a:ln>
                <a:solidFill>
                  <a:srgbClr val="404040"/>
                </a:solidFill>
                <a:effectLst/>
                <a:uLnTx/>
                <a:uFillTx/>
                <a:latin typeface="Calibri"/>
                <a:ea typeface="ＭＳ Ｐゴシック" pitchFamily="-123" charset="-128"/>
                <a:cs typeface="Calibri"/>
              </a:rPr>
              <a:t> </a:t>
            </a:r>
            <a:r>
              <a:rPr kumimoji="0" lang="en-US" sz="1800" b="0" u="none" strike="noStrike" kern="0" cap="none" spc="0" normalizeH="0" noProof="0" dirty="0" err="1" smtClean="0">
                <a:ln>
                  <a:noFill/>
                </a:ln>
                <a:solidFill>
                  <a:srgbClr val="404040"/>
                </a:solidFill>
                <a:effectLst/>
                <a:uLnTx/>
                <a:uFillTx/>
                <a:latin typeface="Calibri"/>
                <a:ea typeface="ＭＳ Ｐゴシック" pitchFamily="-123" charset="-128"/>
                <a:cs typeface="Calibri"/>
              </a:rPr>
              <a:t>Karmali</a:t>
            </a:r>
            <a:r>
              <a:rPr kumimoji="0" lang="en-US" sz="1800" b="0" u="none" strike="noStrike" kern="0" cap="none" spc="0" normalizeH="0" noProof="0" dirty="0" smtClean="0">
                <a:ln>
                  <a:noFill/>
                </a:ln>
                <a:solidFill>
                  <a:srgbClr val="404040"/>
                </a:solidFill>
                <a:effectLst/>
                <a:uLnTx/>
                <a:uFillTx/>
                <a:latin typeface="Calibri"/>
                <a:ea typeface="ＭＳ Ｐゴシック" pitchFamily="-123" charset="-128"/>
                <a:cs typeface="Calibri"/>
              </a:rPr>
              <a:t>, Associate Director, Rockefeller Foundation</a:t>
            </a:r>
          </a:p>
          <a:p>
            <a:pPr marL="284163" indent="-284163" fontAlgn="base">
              <a:spcBef>
                <a:spcPts val="600"/>
              </a:spcBef>
              <a:spcAft>
                <a:spcPts val="1200"/>
              </a:spcAft>
              <a:buClr>
                <a:srgbClr val="0070C0"/>
              </a:buClr>
              <a:buSzPct val="70000"/>
              <a:buFont typeface="Wingdings 3" pitchFamily="-123" charset="2"/>
              <a:buChar char="{"/>
              <a:defRPr/>
            </a:pPr>
            <a:r>
              <a:rPr lang="en-US" sz="1800" dirty="0" smtClean="0">
                <a:solidFill>
                  <a:srgbClr val="404040"/>
                </a:solidFill>
                <a:latin typeface="Calibri"/>
                <a:ea typeface="ＭＳ Ｐゴシック" pitchFamily="-123" charset="-128"/>
                <a:cs typeface="Calibri"/>
              </a:rPr>
              <a:t>Kathryn </a:t>
            </a:r>
            <a:r>
              <a:rPr lang="en-US" sz="1800" dirty="0" err="1" smtClean="0">
                <a:solidFill>
                  <a:srgbClr val="404040"/>
                </a:solidFill>
                <a:latin typeface="Calibri"/>
                <a:ea typeface="ＭＳ Ｐゴシック" pitchFamily="-123" charset="-128"/>
                <a:cs typeface="Calibri"/>
              </a:rPr>
              <a:t>Semogas</a:t>
            </a:r>
            <a:r>
              <a:rPr lang="en-US" sz="1800" dirty="0" smtClean="0">
                <a:solidFill>
                  <a:srgbClr val="404040"/>
                </a:solidFill>
                <a:latin typeface="Calibri"/>
                <a:ea typeface="ＭＳ Ｐゴシック" pitchFamily="-123" charset="-128"/>
                <a:cs typeface="Calibri"/>
              </a:rPr>
              <a:t>, Advocacy Committee Member, Human Rights Watch Canada</a:t>
            </a:r>
            <a:endParaRPr lang="en-US" sz="1800" i="1" dirty="0" smtClean="0">
              <a:solidFill>
                <a:srgbClr val="404040"/>
              </a:solidFill>
              <a:latin typeface="Calibri"/>
              <a:ea typeface="ＭＳ Ｐゴシック" pitchFamily="-123" charset="-128"/>
              <a:cs typeface="Calibri"/>
            </a:endParaRPr>
          </a:p>
          <a:p>
            <a:pPr marL="284163" marR="0" lvl="0" indent="-284163" algn="l" defTabSz="914400" rtl="0" eaLnBrk="1" fontAlgn="base" latinLnBrk="0" hangingPunct="1">
              <a:lnSpc>
                <a:spcPct val="100000"/>
              </a:lnSpc>
              <a:spcBef>
                <a:spcPts val="600"/>
              </a:spcBef>
              <a:spcAft>
                <a:spcPts val="1200"/>
              </a:spcAft>
              <a:buClr>
                <a:srgbClr val="0070C0"/>
              </a:buClr>
              <a:buSzPct val="70000"/>
              <a:buFont typeface="Wingdings 3" pitchFamily="-123" charset="2"/>
              <a:buChar char="{"/>
              <a:tabLst/>
              <a:defRPr/>
            </a:pPr>
            <a:endParaRPr kumimoji="0" lang="en-US" sz="1800" b="0" i="1" u="none" strike="noStrike" kern="0" cap="none" spc="0" normalizeH="0" noProof="0" dirty="0" smtClean="0">
              <a:ln>
                <a:noFill/>
              </a:ln>
              <a:solidFill>
                <a:srgbClr val="404040"/>
              </a:solidFill>
              <a:effectLst/>
              <a:uLnTx/>
              <a:uFillTx/>
              <a:latin typeface="Calibri"/>
              <a:ea typeface="ＭＳ Ｐゴシック" pitchFamily="-123" charset="-128"/>
              <a:cs typeface="Calibri"/>
            </a:endParaRPr>
          </a:p>
        </p:txBody>
      </p:sp>
      <p:sp>
        <p:nvSpPr>
          <p:cNvPr id="8" name="Shape 421"/>
          <p:cNvSpPr txBox="1"/>
          <p:nvPr/>
        </p:nvSpPr>
        <p:spPr>
          <a:xfrm>
            <a:off x="234950" y="117381"/>
            <a:ext cx="8528399" cy="553968"/>
          </a:xfrm>
          <a:prstGeom prst="rect">
            <a:avLst/>
          </a:prstGeom>
          <a:noFill/>
        </p:spPr>
        <p:txBody>
          <a:bodyPr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Ten Types Investigation – Panel: </a:t>
            </a:r>
            <a:endParaRPr lang="x-none" sz="2400" dirty="0">
              <a:solidFill>
                <a:srgbClr val="3C3C3C"/>
              </a:solidFill>
              <a:latin typeface="Calibri"/>
              <a:cs typeface="Calibri"/>
            </a:endParaRPr>
          </a:p>
        </p:txBody>
      </p:sp>
      <p:pic>
        <p:nvPicPr>
          <p:cNvPr id="4" name="Picture 3" descr="GSN Logo tight font.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100</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solidFill>
                  <a:srgbClr val="00B0F0"/>
                </a:solidFill>
              </a:rPr>
              <a:t>Networking Break</a:t>
            </a:r>
            <a:endParaRPr lang="en-US" dirty="0">
              <a:solidFill>
                <a:srgbClr val="00B0F0"/>
              </a:solidFill>
            </a:endParaRPr>
          </a:p>
        </p:txBody>
      </p:sp>
      <p:sp>
        <p:nvSpPr>
          <p:cNvPr id="3" name="Subtitle 2"/>
          <p:cNvSpPr>
            <a:spLocks noGrp="1"/>
          </p:cNvSpPr>
          <p:nvPr>
            <p:ph type="subTitle" idx="1"/>
          </p:nvPr>
        </p:nvSpPr>
        <p:spPr/>
        <p:txBody>
          <a:bodyPr>
            <a:normAutofit/>
          </a:bodyPr>
          <a:lstStyle/>
          <a:p>
            <a:r>
              <a:rPr lang="en-US" sz="2400" i="1" dirty="0" smtClean="0"/>
              <a:t>Session will resume in 30 minutes </a:t>
            </a:r>
            <a:endParaRPr lang="en-US" sz="2400" i="1" dirty="0"/>
          </a:p>
        </p:txBody>
      </p:sp>
      <p:pic>
        <p:nvPicPr>
          <p:cNvPr id="4" name="Picture 3" descr="GSN Logo tight fon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101</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61807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solidFill>
                  <a:srgbClr val="00B0F0"/>
                </a:solidFill>
              </a:rPr>
              <a:t>Observations and Closing</a:t>
            </a:r>
            <a:endParaRPr lang="en-US" dirty="0">
              <a:solidFill>
                <a:srgbClr val="00B0F0"/>
              </a:solidFill>
            </a:endParaRPr>
          </a:p>
        </p:txBody>
      </p:sp>
      <p:sp>
        <p:nvSpPr>
          <p:cNvPr id="7" name="Subtitle 6"/>
          <p:cNvSpPr>
            <a:spLocks noGrp="1"/>
          </p:cNvSpPr>
          <p:nvPr>
            <p:ph type="subTitle" idx="1"/>
          </p:nvPr>
        </p:nvSpPr>
        <p:spPr>
          <a:xfrm>
            <a:off x="1413015" y="2914650"/>
            <a:ext cx="6400800" cy="1314450"/>
          </a:xfrm>
        </p:spPr>
        <p:txBody>
          <a:bodyPr>
            <a:normAutofit/>
          </a:bodyPr>
          <a:lstStyle/>
          <a:p>
            <a:r>
              <a:rPr lang="en-US" sz="2400" dirty="0" smtClean="0"/>
              <a:t>Joan </a:t>
            </a:r>
            <a:r>
              <a:rPr lang="en-US" sz="2400" dirty="0" err="1" smtClean="0"/>
              <a:t>Bigham</a:t>
            </a:r>
            <a:r>
              <a:rPr lang="en-US" sz="2400" dirty="0" smtClean="0"/>
              <a:t>,</a:t>
            </a:r>
            <a:r>
              <a:rPr lang="en-US" sz="2400" i="1" dirty="0" smtClean="0"/>
              <a:t> Managing Director,</a:t>
            </a:r>
            <a:r>
              <a:rPr lang="en-US" sz="2400" dirty="0" smtClean="0"/>
              <a:t> GSN</a:t>
            </a:r>
            <a:endParaRPr lang="en-US" sz="2400" dirty="0"/>
          </a:p>
        </p:txBody>
      </p:sp>
      <p:pic>
        <p:nvPicPr>
          <p:cNvPr id="4" name="Picture 3" descr="GSN Logo tight fon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102</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234539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hape 490"/>
          <p:cNvSpPr txBox="1"/>
          <p:nvPr/>
        </p:nvSpPr>
        <p:spPr>
          <a:xfrm>
            <a:off x="337253" y="123463"/>
            <a:ext cx="8528399" cy="553968"/>
          </a:xfrm>
          <a:prstGeom prst="rect">
            <a:avLst/>
          </a:prstGeom>
          <a:noFill/>
        </p:spPr>
        <p:txBody>
          <a:bodyPr lIns="91425" tIns="91425" rIns="91425" bIns="91425" anchor="t" anchorCtr="0">
            <a:spAutoFit/>
          </a:bodyPr>
          <a:lstStyle/>
          <a:p>
            <a:pPr lvl="0">
              <a:buClr>
                <a:srgbClr val="000000"/>
              </a:buClr>
              <a:buSzPct val="45833"/>
            </a:pPr>
            <a:r>
              <a:rPr lang="en-CA" sz="2400" dirty="0">
                <a:solidFill>
                  <a:srgbClr val="31859C"/>
                </a:solidFill>
              </a:rPr>
              <a:t>What’s Coming in the Months Ahead</a:t>
            </a:r>
            <a:endParaRPr lang="x-none" sz="2400" dirty="0">
              <a:solidFill>
                <a:srgbClr val="31859C"/>
              </a:solidFill>
            </a:endParaRPr>
          </a:p>
        </p:txBody>
      </p:sp>
      <p:pic>
        <p:nvPicPr>
          <p:cNvPr id="4100" name="Picture 4" descr="https://encrypted-tbn0.gstatic.com/images?q=tbn:ANd9GcSKWIovrpOxJwAEOGtLjC2UEQlNnyjZK37v0_pNj7-HQctYP0AB-A"/>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52360" y="1737742"/>
            <a:ext cx="2133600" cy="21336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extBox 2"/>
          <p:cNvSpPr txBox="1"/>
          <p:nvPr/>
        </p:nvSpPr>
        <p:spPr>
          <a:xfrm>
            <a:off x="3406747" y="1296438"/>
            <a:ext cx="4547723" cy="3508653"/>
          </a:xfrm>
          <a:prstGeom prst="rect">
            <a:avLst/>
          </a:prstGeom>
          <a:noFill/>
        </p:spPr>
        <p:txBody>
          <a:bodyPr wrap="square" rtlCol="0">
            <a:spAutoFit/>
          </a:bodyPr>
          <a:lstStyle/>
          <a:p>
            <a:pPr marL="285750" indent="-285750">
              <a:buFont typeface="Arial" panose="020B0604020202020204" pitchFamily="34" charset="0"/>
              <a:buChar char="•"/>
            </a:pPr>
            <a:r>
              <a:rPr lang="en-US" dirty="0"/>
              <a:t>Multimedia </a:t>
            </a:r>
            <a:r>
              <a:rPr lang="en-US" dirty="0" smtClean="0"/>
              <a:t>tools and deliverables</a:t>
            </a:r>
          </a:p>
          <a:p>
            <a:r>
              <a:rPr lang="en-US" dirty="0"/>
              <a:t>	</a:t>
            </a:r>
            <a:r>
              <a:rPr lang="en-US" sz="1400" i="1" dirty="0" smtClean="0"/>
              <a:t>Workshop February 24</a:t>
            </a:r>
          </a:p>
          <a:p>
            <a:endParaRPr lang="en-US" sz="1400" i="1" dirty="0"/>
          </a:p>
          <a:p>
            <a:pPr marL="285750" indent="-285750">
              <a:buFont typeface="Arial" panose="020B0604020202020204" pitchFamily="34" charset="0"/>
              <a:buChar char="•"/>
            </a:pPr>
            <a:r>
              <a:rPr lang="en-US" dirty="0" smtClean="0"/>
              <a:t>Continuing research results</a:t>
            </a:r>
          </a:p>
          <a:p>
            <a:r>
              <a:rPr lang="en-US" dirty="0"/>
              <a:t> </a:t>
            </a:r>
            <a:r>
              <a:rPr lang="en-US" sz="1200" dirty="0" smtClean="0"/>
              <a:t>            </a:t>
            </a:r>
            <a:r>
              <a:rPr lang="en-US" sz="1400" i="1" dirty="0" smtClean="0"/>
              <a:t>Research projects, case studies, webinars, interviews</a:t>
            </a:r>
          </a:p>
          <a:p>
            <a:r>
              <a:rPr lang="en-US" sz="1400" i="1" dirty="0"/>
              <a:t>	</a:t>
            </a:r>
            <a:r>
              <a:rPr lang="en-US" sz="1400" i="1" dirty="0" smtClean="0"/>
              <a:t>Webinar – March 18, 2014</a:t>
            </a:r>
          </a:p>
          <a:p>
            <a:endParaRPr lang="en-US" sz="1400" i="1" dirty="0" smtClean="0"/>
          </a:p>
          <a:p>
            <a:pPr marL="285750" indent="-285750">
              <a:buFont typeface="Arial" panose="020B0604020202020204" pitchFamily="34" charset="0"/>
              <a:buChar char="•"/>
            </a:pPr>
            <a:r>
              <a:rPr lang="en-US" dirty="0"/>
              <a:t>Custom Executive Briefings by Don Tapscott &amp; Anthony </a:t>
            </a:r>
            <a:r>
              <a:rPr lang="en-US" dirty="0" smtClean="0"/>
              <a:t>Williams</a:t>
            </a:r>
          </a:p>
          <a:p>
            <a:endParaRPr lang="en-US" dirty="0" smtClean="0"/>
          </a:p>
          <a:p>
            <a:pPr marL="285750" indent="-285750">
              <a:buFont typeface="Arial" panose="020B0604020202020204" pitchFamily="34" charset="0"/>
              <a:buChar char="•"/>
            </a:pPr>
            <a:r>
              <a:rPr lang="en-US" dirty="0" smtClean="0"/>
              <a:t>GSN Global Summit Candidates – Brazil, New Delhi, Ottawa, Mexico, Brussels</a:t>
            </a:r>
            <a:endParaRPr lang="en-US" dirty="0"/>
          </a:p>
          <a:p>
            <a:pPr marL="285750" indent="-285750">
              <a:buFont typeface="Arial" panose="020B0604020202020204" pitchFamily="34" charset="0"/>
              <a:buChar char="•"/>
            </a:pPr>
            <a:endParaRPr lang="en-US" dirty="0" smtClean="0"/>
          </a:p>
        </p:txBody>
      </p:sp>
      <p:pic>
        <p:nvPicPr>
          <p:cNvPr id="5" name="Picture 4" descr="GSN Logo tight font.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103</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258764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248775" cy="5648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Rectangle 4"/>
          <p:cNvSpPr>
            <a:spLocks noChangeArrowheads="1"/>
          </p:cNvSpPr>
          <p:nvPr/>
        </p:nvSpPr>
        <p:spPr bwMode="auto">
          <a:xfrm>
            <a:off x="7160331" y="4914900"/>
            <a:ext cx="2088444" cy="457200"/>
          </a:xfrm>
          <a:prstGeom prst="rect">
            <a:avLst/>
          </a:prstGeom>
          <a:solidFill>
            <a:schemeClr val="bg1">
              <a:lumMod val="75000"/>
              <a:alpha val="61960"/>
            </a:schemeClr>
          </a:solidFill>
          <a:ln>
            <a:noFill/>
          </a:ln>
          <a:extLst/>
        </p:spPr>
        <p:txBody>
          <a:bodyPr anchor="ctr"/>
          <a:lstStyle/>
          <a:p>
            <a:pPr algn="r"/>
            <a:r>
              <a:rPr lang="en-US" sz="1600" dirty="0" smtClean="0">
                <a:solidFill>
                  <a:schemeClr val="bg1"/>
                </a:solidFill>
                <a:latin typeface="Helvetica LT Std Light" charset="0"/>
                <a:cs typeface="Helvetica LT Std Light" charset="0"/>
                <a:hlinkClick r:id="rId3"/>
              </a:rPr>
              <a:t>www.gsnetworks.org</a:t>
            </a:r>
            <a:endParaRPr lang="en-US" sz="1600" dirty="0">
              <a:solidFill>
                <a:schemeClr val="bg1"/>
              </a:solidFill>
              <a:latin typeface="Helvetica LT Std Light" charset="0"/>
              <a:cs typeface="Helvetica LT Std Light" charset="0"/>
            </a:endParaRPr>
          </a:p>
        </p:txBody>
      </p:sp>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104</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5050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73940" y="625392"/>
            <a:ext cx="7031051" cy="44372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3" name="Picture 2" descr="GSN Logo tight font.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4" name="Rectangle 4"/>
          <p:cNvSpPr>
            <a:spLocks noChangeArrowheads="1"/>
          </p:cNvSpPr>
          <p:nvPr/>
        </p:nvSpPr>
        <p:spPr bwMode="auto">
          <a:xfrm>
            <a:off x="7055556" y="4514850"/>
            <a:ext cx="2088444" cy="457200"/>
          </a:xfrm>
          <a:prstGeom prst="rect">
            <a:avLst/>
          </a:prstGeom>
          <a:solidFill>
            <a:schemeClr val="bg1">
              <a:lumMod val="75000"/>
              <a:alpha val="61960"/>
            </a:schemeClr>
          </a:solidFill>
          <a:ln>
            <a:noFill/>
          </a:ln>
          <a:extLst/>
        </p:spPr>
        <p:txBody>
          <a:bodyPr anchor="ctr"/>
          <a:lstStyle/>
          <a:p>
            <a:pPr algn="r"/>
            <a:r>
              <a:rPr lang="en-US" sz="1600" dirty="0" smtClean="0">
                <a:solidFill>
                  <a:schemeClr val="bg1"/>
                </a:solidFill>
                <a:latin typeface="Helvetica LT Std Light" charset="0"/>
                <a:cs typeface="Helvetica LT Std Light" charset="0"/>
                <a:hlinkClick r:id="rId5"/>
              </a:rPr>
              <a:t>www.gsnetworks.org</a:t>
            </a:r>
            <a:endParaRPr lang="en-US" sz="1600" dirty="0">
              <a:solidFill>
                <a:schemeClr val="bg1"/>
              </a:solidFill>
              <a:latin typeface="Helvetica LT Std Light" charset="0"/>
              <a:cs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11</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58806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hape 490"/>
          <p:cNvSpPr txBox="1"/>
          <p:nvPr/>
        </p:nvSpPr>
        <p:spPr>
          <a:xfrm>
            <a:off x="322375" y="107279"/>
            <a:ext cx="8528399" cy="553968"/>
          </a:xfrm>
          <a:prstGeom prst="rect">
            <a:avLst/>
          </a:prstGeom>
          <a:noFill/>
        </p:spPr>
        <p:txBody>
          <a:bodyPr lIns="91425" tIns="91425" rIns="91425" bIns="91425" anchor="t" anchorCtr="0">
            <a:spAutoFit/>
          </a:bodyPr>
          <a:lstStyle/>
          <a:p>
            <a:pPr lvl="0" rtl="0">
              <a:buClr>
                <a:srgbClr val="000000"/>
              </a:buClr>
              <a:buSzPct val="45833"/>
              <a:buFont typeface="Arial"/>
              <a:buNone/>
            </a:pPr>
            <a:r>
              <a:rPr lang="en-CA" sz="2400" dirty="0" smtClean="0">
                <a:solidFill>
                  <a:srgbClr val="31859C"/>
                </a:solidFill>
              </a:rPr>
              <a:t>Stream 3 - Network Type: Platforms</a:t>
            </a:r>
            <a:endParaRPr lang="x-none" sz="2400" dirty="0">
              <a:solidFill>
                <a:srgbClr val="31859C"/>
              </a:solidFill>
            </a:endParaRPr>
          </a:p>
        </p:txBody>
      </p:sp>
      <p:pic>
        <p:nvPicPr>
          <p:cNvPr id="102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60640" y="1012078"/>
            <a:ext cx="3560282" cy="2106082"/>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56050" y="2062256"/>
            <a:ext cx="2731382" cy="241323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3" name="TextBox 2"/>
          <p:cNvSpPr txBox="1"/>
          <p:nvPr/>
        </p:nvSpPr>
        <p:spPr>
          <a:xfrm>
            <a:off x="2656050" y="4438435"/>
            <a:ext cx="2976007" cy="430887"/>
          </a:xfrm>
          <a:prstGeom prst="rect">
            <a:avLst/>
          </a:prstGeom>
          <a:noFill/>
        </p:spPr>
        <p:txBody>
          <a:bodyPr wrap="square" rtlCol="0">
            <a:spAutoFit/>
          </a:bodyPr>
          <a:lstStyle/>
          <a:p>
            <a:r>
              <a:rPr lang="en-US" sz="1100" dirty="0" smtClean="0"/>
              <a:t>The power of Avaaz-inspired anti-ACTA protests caught European policymakers by surprise</a:t>
            </a:r>
            <a:r>
              <a:rPr lang="en-US" sz="900" dirty="0" smtClean="0"/>
              <a:t>.</a:t>
            </a:r>
            <a:endParaRPr lang="en-US" sz="900" dirty="0"/>
          </a:p>
        </p:txBody>
      </p:sp>
      <p:sp>
        <p:nvSpPr>
          <p:cNvPr id="13" name="TextBox 12"/>
          <p:cNvSpPr txBox="1"/>
          <p:nvPr/>
        </p:nvSpPr>
        <p:spPr>
          <a:xfrm>
            <a:off x="5502584" y="3126746"/>
            <a:ext cx="3118337" cy="430887"/>
          </a:xfrm>
          <a:prstGeom prst="rect">
            <a:avLst/>
          </a:prstGeom>
          <a:noFill/>
        </p:spPr>
        <p:txBody>
          <a:bodyPr wrap="square" rtlCol="0">
            <a:spAutoFit/>
          </a:bodyPr>
          <a:lstStyle/>
          <a:p>
            <a:r>
              <a:rPr lang="en-US" sz="1100" dirty="0" smtClean="0"/>
              <a:t>The Arab Spring was the world’s first leaderless revolution</a:t>
            </a:r>
            <a:r>
              <a:rPr lang="en-US" sz="900" dirty="0" smtClean="0"/>
              <a:t>.</a:t>
            </a:r>
            <a:endParaRPr lang="en-US" sz="900" dirty="0"/>
          </a:p>
        </p:txBody>
      </p:sp>
      <p:pic>
        <p:nvPicPr>
          <p:cNvPr id="1029" name="Picture 5"/>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3352" y="1100517"/>
            <a:ext cx="2970458" cy="160368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15" name="TextBox 14"/>
          <p:cNvSpPr txBox="1"/>
          <p:nvPr/>
        </p:nvSpPr>
        <p:spPr>
          <a:xfrm>
            <a:off x="647365" y="2695859"/>
            <a:ext cx="1901626" cy="430887"/>
          </a:xfrm>
          <a:prstGeom prst="rect">
            <a:avLst/>
          </a:prstGeom>
          <a:noFill/>
        </p:spPr>
        <p:txBody>
          <a:bodyPr wrap="square" rtlCol="0">
            <a:spAutoFit/>
          </a:bodyPr>
          <a:lstStyle/>
          <a:p>
            <a:r>
              <a:rPr lang="en-US" sz="1100" dirty="0" smtClean="0"/>
              <a:t>350.org – a global movement to address climate change</a:t>
            </a:r>
            <a:endParaRPr lang="en-US" sz="1100" dirty="0"/>
          </a:p>
        </p:txBody>
      </p:sp>
      <p:pic>
        <p:nvPicPr>
          <p:cNvPr id="9" name="Picture 8" descr="GSN Logo tight font.pn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10"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12</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6426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9" name="Group 18"/>
          <p:cNvGrpSpPr/>
          <p:nvPr/>
        </p:nvGrpSpPr>
        <p:grpSpPr>
          <a:xfrm>
            <a:off x="-83611" y="0"/>
            <a:ext cx="9227611" cy="5143500"/>
            <a:chOff x="-83611" y="0"/>
            <a:chExt cx="9227611" cy="5143500"/>
          </a:xfrm>
        </p:grpSpPr>
        <p:pic>
          <p:nvPicPr>
            <p:cNvPr id="4" name="Picture 3" descr="global problems.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5143500"/>
            </a:xfrm>
            <a:prstGeom prst="rect">
              <a:avLst/>
            </a:prstGeom>
          </p:spPr>
        </p:pic>
        <p:sp>
          <p:nvSpPr>
            <p:cNvPr id="22" name="Rounded Rectangle 21"/>
            <p:cNvSpPr/>
            <p:nvPr/>
          </p:nvSpPr>
          <p:spPr bwMode="auto">
            <a:xfrm>
              <a:off x="6839362" y="1827097"/>
              <a:ext cx="668019" cy="196026"/>
            </a:xfrm>
            <a:prstGeom prst="roundRect">
              <a:avLst/>
            </a:prstGeom>
            <a:gradFill flip="none" rotWithShape="1">
              <a:gsLst>
                <a:gs pos="38000">
                  <a:schemeClr val="tx1">
                    <a:lumMod val="95000"/>
                    <a:lumOff val="5000"/>
                  </a:schemeClr>
                </a:gs>
                <a:gs pos="100000">
                  <a:schemeClr val="tx1">
                    <a:alpha val="0"/>
                  </a:schemeClr>
                </a:gs>
              </a:gsLst>
              <a:path path="rect">
                <a:fillToRect l="50000" t="50000" r="50000" b="50000"/>
              </a:path>
              <a:tileRect/>
            </a:gradFill>
            <a:ln w="9525" algn="ctr">
              <a:noFill/>
              <a:miter lim="800000"/>
              <a:headEnd/>
              <a:tailEnd/>
            </a:ln>
          </p:spPr>
          <p:txBody>
            <a:bodyPr wrap="square" rtlCol="0" anchor="ctr">
              <a:noAutofit/>
            </a:bodyPr>
            <a:lstStyle/>
            <a:p>
              <a:pPr algn="ctr"/>
              <a:endParaRPr lang="en-US" sz="1800">
                <a:latin typeface="Calibri" pitchFamily="34" charset="0"/>
                <a:ea typeface="+mn-ea"/>
                <a:cs typeface="+mn-cs"/>
              </a:endParaRPr>
            </a:p>
          </p:txBody>
        </p:sp>
        <p:sp>
          <p:nvSpPr>
            <p:cNvPr id="20" name="Rounded Rectangle 19"/>
            <p:cNvSpPr/>
            <p:nvPr/>
          </p:nvSpPr>
          <p:spPr bwMode="auto">
            <a:xfrm>
              <a:off x="-83611" y="4603262"/>
              <a:ext cx="1286140" cy="506518"/>
            </a:xfrm>
            <a:prstGeom prst="roundRect">
              <a:avLst/>
            </a:prstGeom>
            <a:gradFill flip="none" rotWithShape="1">
              <a:gsLst>
                <a:gs pos="38000">
                  <a:schemeClr val="tx1">
                    <a:lumMod val="95000"/>
                    <a:lumOff val="5000"/>
                  </a:schemeClr>
                </a:gs>
                <a:gs pos="100000">
                  <a:schemeClr val="tx1">
                    <a:alpha val="0"/>
                  </a:schemeClr>
                </a:gs>
              </a:gsLst>
              <a:path path="rect">
                <a:fillToRect l="50000" t="50000" r="50000" b="50000"/>
              </a:path>
              <a:tileRect/>
            </a:gradFill>
            <a:ln w="9525" algn="ctr">
              <a:noFill/>
              <a:miter lim="800000"/>
              <a:headEnd/>
              <a:tailEnd/>
            </a:ln>
          </p:spPr>
          <p:txBody>
            <a:bodyPr wrap="square" rtlCol="0" anchor="ctr">
              <a:noAutofit/>
            </a:bodyPr>
            <a:lstStyle/>
            <a:p>
              <a:pPr algn="ctr"/>
              <a:endParaRPr lang="en-US" sz="1800">
                <a:latin typeface="Calibri" pitchFamily="34" charset="0"/>
                <a:ea typeface="+mn-ea"/>
                <a:cs typeface="+mn-cs"/>
              </a:endParaRPr>
            </a:p>
          </p:txBody>
        </p:sp>
        <p:sp>
          <p:nvSpPr>
            <p:cNvPr id="7" name="Rectangle 6"/>
            <p:cNvSpPr>
              <a:spLocks noChangeArrowheads="1"/>
            </p:cNvSpPr>
            <p:nvPr/>
          </p:nvSpPr>
          <p:spPr bwMode="auto">
            <a:xfrm>
              <a:off x="2667000" y="57150"/>
              <a:ext cx="1524000" cy="277089"/>
            </a:xfrm>
            <a:prstGeom prst="rect">
              <a:avLst/>
            </a:prstGeom>
            <a:noFill/>
            <a:ln>
              <a:noFill/>
            </a:ln>
            <a:extLst/>
          </p:spPr>
          <p:txBody>
            <a:bodyPr anchor="ctr"/>
            <a:lstStyle/>
            <a:p>
              <a:pPr algn="ctr"/>
              <a:r>
                <a:rPr lang="en-US" sz="1200" dirty="0" smtClean="0">
                  <a:solidFill>
                    <a:srgbClr val="FF8802"/>
                  </a:solidFill>
                  <a:latin typeface="Helvetica LT Std Light" charset="0"/>
                  <a:cs typeface="Helvetica LT Std Light" charset="0"/>
                </a:rPr>
                <a:t>Climate Change</a:t>
              </a:r>
              <a:endParaRPr lang="en-US" sz="1200" dirty="0">
                <a:solidFill>
                  <a:srgbClr val="FF8802"/>
                </a:solidFill>
                <a:latin typeface="Helvetica LT Std Light" charset="0"/>
                <a:cs typeface="Helvetica LT Std Light" charset="0"/>
              </a:endParaRPr>
            </a:p>
          </p:txBody>
        </p:sp>
        <p:sp>
          <p:nvSpPr>
            <p:cNvPr id="9" name="Rectangle 6"/>
            <p:cNvSpPr>
              <a:spLocks noChangeArrowheads="1"/>
            </p:cNvSpPr>
            <p:nvPr/>
          </p:nvSpPr>
          <p:spPr bwMode="auto">
            <a:xfrm>
              <a:off x="6858000" y="133350"/>
              <a:ext cx="1524000" cy="381000"/>
            </a:xfrm>
            <a:prstGeom prst="rect">
              <a:avLst/>
            </a:prstGeom>
            <a:noFill/>
            <a:ln>
              <a:noFill/>
            </a:ln>
            <a:extLst/>
          </p:spPr>
          <p:txBody>
            <a:bodyPr anchor="ctr"/>
            <a:lstStyle/>
            <a:p>
              <a:r>
                <a:rPr lang="en-US" sz="1200" dirty="0" smtClean="0">
                  <a:solidFill>
                    <a:srgbClr val="FF8802"/>
                  </a:solidFill>
                  <a:latin typeface="Helvetica LT Std Light" charset="0"/>
                  <a:cs typeface="Helvetica LT Std Light" charset="0"/>
                </a:rPr>
                <a:t>Infectious </a:t>
              </a:r>
            </a:p>
            <a:p>
              <a:r>
                <a:rPr lang="en-US" sz="1200" dirty="0" smtClean="0">
                  <a:solidFill>
                    <a:srgbClr val="FF8802"/>
                  </a:solidFill>
                  <a:latin typeface="Helvetica LT Std Light" charset="0"/>
                  <a:cs typeface="Helvetica LT Std Light" charset="0"/>
                </a:rPr>
                <a:t>Disease</a:t>
              </a:r>
              <a:endParaRPr lang="en-US" sz="1200" dirty="0">
                <a:solidFill>
                  <a:srgbClr val="FF8802"/>
                </a:solidFill>
                <a:latin typeface="Helvetica LT Std Light" charset="0"/>
                <a:cs typeface="Helvetica LT Std Light" charset="0"/>
              </a:endParaRPr>
            </a:p>
          </p:txBody>
        </p:sp>
        <p:sp>
          <p:nvSpPr>
            <p:cNvPr id="10" name="Rectangle 6"/>
            <p:cNvSpPr>
              <a:spLocks noChangeArrowheads="1"/>
            </p:cNvSpPr>
            <p:nvPr/>
          </p:nvSpPr>
          <p:spPr bwMode="auto">
            <a:xfrm>
              <a:off x="76200" y="1733550"/>
              <a:ext cx="762000" cy="277089"/>
            </a:xfrm>
            <a:prstGeom prst="rect">
              <a:avLst/>
            </a:prstGeom>
            <a:noFill/>
            <a:ln>
              <a:noFill/>
            </a:ln>
            <a:effectLst>
              <a:outerShdw blurRad="50800" dist="38100" dir="5400000" algn="t" rotWithShape="0">
                <a:prstClr val="black">
                  <a:alpha val="40000"/>
                </a:prstClr>
              </a:outerShdw>
            </a:effectLst>
            <a:extLst/>
          </p:spPr>
          <p:txBody>
            <a:bodyPr anchor="ctr"/>
            <a:lstStyle/>
            <a:p>
              <a:r>
                <a:rPr lang="en-US" sz="1200" dirty="0" smtClean="0">
                  <a:solidFill>
                    <a:srgbClr val="FF8802"/>
                  </a:solidFill>
                  <a:latin typeface="Helvetica LT Std Light" charset="0"/>
                  <a:cs typeface="Helvetica LT Std Light" charset="0"/>
                </a:rPr>
                <a:t>Racism</a:t>
              </a:r>
              <a:endParaRPr lang="en-US" sz="1200" dirty="0">
                <a:solidFill>
                  <a:srgbClr val="FF8802"/>
                </a:solidFill>
                <a:latin typeface="Helvetica LT Std Light" charset="0"/>
                <a:cs typeface="Helvetica LT Std Light" charset="0"/>
              </a:endParaRPr>
            </a:p>
          </p:txBody>
        </p:sp>
        <p:sp>
          <p:nvSpPr>
            <p:cNvPr id="11" name="Rectangle 6"/>
            <p:cNvSpPr>
              <a:spLocks noChangeArrowheads="1"/>
            </p:cNvSpPr>
            <p:nvPr/>
          </p:nvSpPr>
          <p:spPr bwMode="auto">
            <a:xfrm>
              <a:off x="2370064" y="3045153"/>
              <a:ext cx="1481917" cy="277089"/>
            </a:xfrm>
            <a:prstGeom prst="rect">
              <a:avLst/>
            </a:prstGeom>
            <a:noFill/>
            <a:ln>
              <a:noFill/>
            </a:ln>
            <a:effectLst>
              <a:outerShdw blurRad="63500" dist="50800" dir="5400000" algn="t" rotWithShape="0">
                <a:prstClr val="black"/>
              </a:outerShdw>
            </a:effectLst>
            <a:extLst/>
          </p:spPr>
          <p:txBody>
            <a:bodyPr anchor="ctr"/>
            <a:lstStyle/>
            <a:p>
              <a:pPr algn="r"/>
              <a:r>
                <a:rPr lang="en-US" sz="1200" dirty="0" smtClean="0">
                  <a:solidFill>
                    <a:srgbClr val="FF8802"/>
                  </a:solidFill>
                  <a:latin typeface="Helvetica LT Std Light" charset="0"/>
                  <a:cs typeface="Helvetica LT Std Light" charset="0"/>
                </a:rPr>
                <a:t>Economic Collapse</a:t>
              </a:r>
              <a:endParaRPr lang="en-US" sz="1200" dirty="0">
                <a:solidFill>
                  <a:srgbClr val="FF8802"/>
                </a:solidFill>
                <a:latin typeface="Helvetica LT Std Light" charset="0"/>
                <a:cs typeface="Helvetica LT Std Light" charset="0"/>
              </a:endParaRPr>
            </a:p>
          </p:txBody>
        </p:sp>
        <p:sp>
          <p:nvSpPr>
            <p:cNvPr id="12" name="Rectangle 6"/>
            <p:cNvSpPr>
              <a:spLocks noChangeArrowheads="1"/>
            </p:cNvSpPr>
            <p:nvPr/>
          </p:nvSpPr>
          <p:spPr bwMode="auto">
            <a:xfrm>
              <a:off x="4680179" y="2965896"/>
              <a:ext cx="1447801" cy="381000"/>
            </a:xfrm>
            <a:prstGeom prst="rect">
              <a:avLst/>
            </a:prstGeom>
            <a:noFill/>
            <a:ln>
              <a:noFill/>
            </a:ln>
            <a:extLst/>
          </p:spPr>
          <p:txBody>
            <a:bodyPr anchor="ctr"/>
            <a:lstStyle/>
            <a:p>
              <a:r>
                <a:rPr lang="en-US" sz="1200" dirty="0" smtClean="0">
                  <a:solidFill>
                    <a:srgbClr val="FF8802"/>
                  </a:solidFill>
                  <a:latin typeface="Helvetica LT Std Light" charset="0"/>
                  <a:cs typeface="Helvetica LT Std Light" charset="0"/>
                </a:rPr>
                <a:t>Species </a:t>
              </a:r>
            </a:p>
            <a:p>
              <a:r>
                <a:rPr lang="en-US" sz="1200" dirty="0" smtClean="0">
                  <a:solidFill>
                    <a:srgbClr val="FF8802"/>
                  </a:solidFill>
                  <a:latin typeface="Helvetica LT Std Light" charset="0"/>
                  <a:cs typeface="Helvetica LT Std Light" charset="0"/>
                </a:rPr>
                <a:t>Extinction</a:t>
              </a:r>
              <a:endParaRPr lang="en-US" sz="1200" dirty="0">
                <a:solidFill>
                  <a:srgbClr val="FF8802"/>
                </a:solidFill>
                <a:latin typeface="Helvetica LT Std Light" charset="0"/>
                <a:cs typeface="Helvetica LT Std Light" charset="0"/>
              </a:endParaRPr>
            </a:p>
          </p:txBody>
        </p:sp>
        <p:sp>
          <p:nvSpPr>
            <p:cNvPr id="13" name="Rectangle 6"/>
            <p:cNvSpPr>
              <a:spLocks noChangeArrowheads="1"/>
            </p:cNvSpPr>
            <p:nvPr/>
          </p:nvSpPr>
          <p:spPr bwMode="auto">
            <a:xfrm>
              <a:off x="6904200" y="1769009"/>
              <a:ext cx="990600" cy="277089"/>
            </a:xfrm>
            <a:prstGeom prst="rect">
              <a:avLst/>
            </a:prstGeom>
            <a:noFill/>
            <a:ln>
              <a:noFill/>
            </a:ln>
            <a:effectLst>
              <a:outerShdw blurRad="63500" dist="50800" dir="5400000" algn="t" rotWithShape="0">
                <a:prstClr val="black"/>
              </a:outerShdw>
            </a:effectLst>
            <a:extLst/>
          </p:spPr>
          <p:txBody>
            <a:bodyPr anchor="ctr"/>
            <a:lstStyle/>
            <a:p>
              <a:r>
                <a:rPr lang="en-US" sz="1200" dirty="0" smtClean="0">
                  <a:solidFill>
                    <a:srgbClr val="FF8802"/>
                  </a:solidFill>
                  <a:latin typeface="Helvetica LT Std Light" charset="0"/>
                  <a:cs typeface="Helvetica LT Std Light" charset="0"/>
                </a:rPr>
                <a:t>Water</a:t>
              </a:r>
              <a:endParaRPr lang="en-US" sz="1200" dirty="0">
                <a:solidFill>
                  <a:srgbClr val="FF8802"/>
                </a:solidFill>
                <a:latin typeface="Helvetica LT Std Light" charset="0"/>
                <a:cs typeface="Helvetica LT Std Light" charset="0"/>
              </a:endParaRPr>
            </a:p>
          </p:txBody>
        </p:sp>
        <p:sp>
          <p:nvSpPr>
            <p:cNvPr id="17" name="Rectangle 6"/>
            <p:cNvSpPr>
              <a:spLocks noChangeArrowheads="1"/>
            </p:cNvSpPr>
            <p:nvPr/>
          </p:nvSpPr>
          <p:spPr bwMode="auto">
            <a:xfrm>
              <a:off x="7315200" y="3790950"/>
              <a:ext cx="1371600" cy="277089"/>
            </a:xfrm>
            <a:prstGeom prst="rect">
              <a:avLst/>
            </a:prstGeom>
            <a:noFill/>
            <a:ln>
              <a:noFill/>
            </a:ln>
            <a:effectLst>
              <a:outerShdw blurRad="50800" dist="38100" dir="5400000" algn="t" rotWithShape="0">
                <a:prstClr val="black">
                  <a:alpha val="40000"/>
                </a:prstClr>
              </a:outerShdw>
            </a:effectLst>
            <a:extLst/>
          </p:spPr>
          <p:txBody>
            <a:bodyPr anchor="ctr"/>
            <a:lstStyle/>
            <a:p>
              <a:pPr algn="ctr"/>
              <a:r>
                <a:rPr lang="en-US" sz="1200" dirty="0" smtClean="0">
                  <a:solidFill>
                    <a:srgbClr val="FF8802"/>
                  </a:solidFill>
                  <a:latin typeface="Helvetica LT Std Light" charset="0"/>
                  <a:cs typeface="Helvetica LT Std Light" charset="0"/>
                </a:rPr>
                <a:t>Corporate Greed</a:t>
              </a:r>
              <a:endParaRPr lang="en-US" sz="1200" dirty="0">
                <a:solidFill>
                  <a:srgbClr val="FF8802"/>
                </a:solidFill>
                <a:latin typeface="Helvetica LT Std Light" charset="0"/>
                <a:cs typeface="Helvetica LT Std Light" charset="0"/>
              </a:endParaRPr>
            </a:p>
          </p:txBody>
        </p:sp>
        <p:sp>
          <p:nvSpPr>
            <p:cNvPr id="5" name="Rounded Rectangle 4"/>
            <p:cNvSpPr/>
            <p:nvPr/>
          </p:nvSpPr>
          <p:spPr bwMode="auto">
            <a:xfrm>
              <a:off x="2416297" y="3664094"/>
              <a:ext cx="1966754" cy="258510"/>
            </a:xfrm>
            <a:prstGeom prst="roundRect">
              <a:avLst/>
            </a:prstGeom>
            <a:gradFill flip="none" rotWithShape="1">
              <a:gsLst>
                <a:gs pos="38000">
                  <a:schemeClr val="tx1">
                    <a:lumMod val="95000"/>
                    <a:lumOff val="5000"/>
                  </a:schemeClr>
                </a:gs>
                <a:gs pos="100000">
                  <a:schemeClr val="tx1">
                    <a:alpha val="0"/>
                  </a:schemeClr>
                </a:gs>
              </a:gsLst>
              <a:path path="rect">
                <a:fillToRect l="50000" t="50000" r="50000" b="50000"/>
              </a:path>
              <a:tileRect/>
            </a:gradFill>
            <a:ln w="9525" algn="ctr">
              <a:noFill/>
              <a:miter lim="800000"/>
              <a:headEnd/>
              <a:tailEnd/>
            </a:ln>
          </p:spPr>
          <p:txBody>
            <a:bodyPr wrap="square" rtlCol="0" anchor="ctr">
              <a:noAutofit/>
            </a:bodyPr>
            <a:lstStyle/>
            <a:p>
              <a:pPr algn="ctr"/>
              <a:endParaRPr lang="en-US" sz="1800">
                <a:latin typeface="Calibri" pitchFamily="34" charset="0"/>
                <a:ea typeface="+mn-ea"/>
                <a:cs typeface="+mn-cs"/>
              </a:endParaRPr>
            </a:p>
          </p:txBody>
        </p:sp>
        <p:sp>
          <p:nvSpPr>
            <p:cNvPr id="15" name="Rectangle 6"/>
            <p:cNvSpPr>
              <a:spLocks noChangeArrowheads="1"/>
            </p:cNvSpPr>
            <p:nvPr/>
          </p:nvSpPr>
          <p:spPr bwMode="auto">
            <a:xfrm>
              <a:off x="2454598" y="3612247"/>
              <a:ext cx="1905001" cy="277089"/>
            </a:xfrm>
            <a:prstGeom prst="rect">
              <a:avLst/>
            </a:prstGeom>
            <a:noFill/>
            <a:ln>
              <a:noFill/>
            </a:ln>
            <a:effectLst>
              <a:outerShdw blurRad="63500" dist="50800" dir="5400000" algn="t" rotWithShape="0">
                <a:prstClr val="black"/>
              </a:outerShdw>
            </a:effectLst>
            <a:extLst/>
          </p:spPr>
          <p:txBody>
            <a:bodyPr anchor="ctr"/>
            <a:lstStyle/>
            <a:p>
              <a:pPr algn="ctr"/>
              <a:r>
                <a:rPr lang="en-US" sz="1200" dirty="0" smtClean="0">
                  <a:solidFill>
                    <a:srgbClr val="FF8802"/>
                  </a:solidFill>
                  <a:latin typeface="Helvetica LT Std Light" charset="0"/>
                  <a:cs typeface="Helvetica LT Std Light" charset="0"/>
                </a:rPr>
                <a:t>Human Rights Violations</a:t>
              </a:r>
              <a:endParaRPr lang="en-US" sz="1200" dirty="0">
                <a:solidFill>
                  <a:srgbClr val="FF8802"/>
                </a:solidFill>
                <a:latin typeface="Helvetica LT Std Light" charset="0"/>
                <a:cs typeface="Helvetica LT Std Light" charset="0"/>
              </a:endParaRPr>
            </a:p>
          </p:txBody>
        </p:sp>
        <p:sp>
          <p:nvSpPr>
            <p:cNvPr id="16" name="Rectangle 6"/>
            <p:cNvSpPr>
              <a:spLocks noChangeArrowheads="1"/>
            </p:cNvSpPr>
            <p:nvPr/>
          </p:nvSpPr>
          <p:spPr bwMode="auto">
            <a:xfrm>
              <a:off x="4598198" y="3476149"/>
              <a:ext cx="1524001" cy="423662"/>
            </a:xfrm>
            <a:prstGeom prst="rect">
              <a:avLst/>
            </a:prstGeom>
            <a:noFill/>
            <a:ln>
              <a:noFill/>
            </a:ln>
            <a:effectLst>
              <a:outerShdw blurRad="63500" dist="25400" dir="5400000" algn="t" rotWithShape="0">
                <a:prstClr val="black"/>
              </a:outerShdw>
            </a:effectLst>
            <a:extLst/>
          </p:spPr>
          <p:txBody>
            <a:bodyPr anchor="ctr"/>
            <a:lstStyle/>
            <a:p>
              <a:r>
                <a:rPr lang="en-US" sz="1200" dirty="0" smtClean="0">
                  <a:solidFill>
                    <a:srgbClr val="FF8802"/>
                  </a:solidFill>
                  <a:latin typeface="Helvetica LT Std Light" charset="0"/>
                  <a:cs typeface="Helvetica LT Std Light" charset="0"/>
                </a:rPr>
                <a:t>Sexual </a:t>
              </a:r>
            </a:p>
            <a:p>
              <a:r>
                <a:rPr lang="en-US" sz="1200" dirty="0" smtClean="0">
                  <a:solidFill>
                    <a:srgbClr val="FF8802"/>
                  </a:solidFill>
                  <a:latin typeface="Helvetica LT Std Light" charset="0"/>
                  <a:cs typeface="Helvetica LT Std Light" charset="0"/>
                </a:rPr>
                <a:t>Violence</a:t>
              </a:r>
              <a:endParaRPr lang="en-US" sz="1200" dirty="0">
                <a:solidFill>
                  <a:srgbClr val="FF8802"/>
                </a:solidFill>
                <a:latin typeface="Helvetica LT Std Light" charset="0"/>
                <a:cs typeface="Helvetica LT Std Light" charset="0"/>
              </a:endParaRPr>
            </a:p>
          </p:txBody>
        </p:sp>
        <p:sp>
          <p:nvSpPr>
            <p:cNvPr id="14" name="Rectangle 6"/>
            <p:cNvSpPr>
              <a:spLocks noChangeArrowheads="1"/>
            </p:cNvSpPr>
            <p:nvPr/>
          </p:nvSpPr>
          <p:spPr bwMode="auto">
            <a:xfrm>
              <a:off x="52399" y="4613068"/>
              <a:ext cx="1237637" cy="456687"/>
            </a:xfrm>
            <a:prstGeom prst="rect">
              <a:avLst/>
            </a:prstGeom>
            <a:noFill/>
            <a:ln>
              <a:noFill/>
            </a:ln>
            <a:effectLst>
              <a:outerShdw blurRad="63500" dist="50800" dir="5400000" algn="t" rotWithShape="0">
                <a:prstClr val="black"/>
              </a:outerShdw>
            </a:effectLst>
            <a:extLst/>
          </p:spPr>
          <p:txBody>
            <a:bodyPr anchor="ctr"/>
            <a:lstStyle/>
            <a:p>
              <a:r>
                <a:rPr lang="en-US" sz="1200" dirty="0" smtClean="0">
                  <a:solidFill>
                    <a:srgbClr val="FF8802"/>
                  </a:solidFill>
                  <a:latin typeface="Helvetica LT Std Light" charset="0"/>
                  <a:cs typeface="Helvetica LT Std Light" charset="0"/>
                </a:rPr>
                <a:t>Environmental </a:t>
              </a:r>
            </a:p>
            <a:p>
              <a:r>
                <a:rPr lang="en-US" sz="1200" dirty="0" smtClean="0">
                  <a:solidFill>
                    <a:srgbClr val="FF8802"/>
                  </a:solidFill>
                  <a:latin typeface="Helvetica LT Std Light" charset="0"/>
                  <a:cs typeface="Helvetica LT Std Light" charset="0"/>
                </a:rPr>
                <a:t>Destruction</a:t>
              </a:r>
              <a:endParaRPr lang="en-US" sz="1200" dirty="0">
                <a:solidFill>
                  <a:srgbClr val="FF8802"/>
                </a:solidFill>
                <a:latin typeface="Helvetica LT Std Light" charset="0"/>
                <a:cs typeface="Helvetica LT Std Light" charset="0"/>
              </a:endParaRPr>
            </a:p>
          </p:txBody>
        </p:sp>
        <p:pic>
          <p:nvPicPr>
            <p:cNvPr id="2" name="Picture 1" descr="800px-New_iraqi_army_tank.jpg"/>
            <p:cNvPicPr>
              <a:picLocks noChangeAspect="1"/>
            </p:cNvPicPr>
            <p:nvPr/>
          </p:nvPicPr>
          <p:blipFill rotWithShape="1">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contrast="-2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9251"/>
            <a:stretch/>
          </p:blipFill>
          <p:spPr>
            <a:xfrm>
              <a:off x="4623776" y="75700"/>
              <a:ext cx="2170724" cy="1600699"/>
            </a:xfrm>
            <a:prstGeom prst="rect">
              <a:avLst/>
            </a:prstGeom>
          </p:spPr>
        </p:pic>
        <p:sp>
          <p:nvSpPr>
            <p:cNvPr id="6" name="Rectangle 6"/>
            <p:cNvSpPr>
              <a:spLocks noChangeArrowheads="1"/>
            </p:cNvSpPr>
            <p:nvPr/>
          </p:nvSpPr>
          <p:spPr bwMode="auto">
            <a:xfrm>
              <a:off x="1371600" y="1352550"/>
              <a:ext cx="762000" cy="277089"/>
            </a:xfrm>
            <a:prstGeom prst="rect">
              <a:avLst/>
            </a:prstGeom>
            <a:noFill/>
            <a:ln>
              <a:noFill/>
            </a:ln>
            <a:extLst/>
          </p:spPr>
          <p:txBody>
            <a:bodyPr anchor="ctr"/>
            <a:lstStyle/>
            <a:p>
              <a:pPr algn="r"/>
              <a:r>
                <a:rPr lang="en-US" sz="1200" dirty="0" smtClean="0">
                  <a:solidFill>
                    <a:srgbClr val="FF8802"/>
                  </a:solidFill>
                  <a:latin typeface="Helvetica LT Std Light" charset="0"/>
                  <a:cs typeface="Helvetica LT Std Light" charset="0"/>
                </a:rPr>
                <a:t>Poverty</a:t>
              </a:r>
              <a:endParaRPr lang="en-US" sz="1200" dirty="0">
                <a:solidFill>
                  <a:srgbClr val="FF8802"/>
                </a:solidFill>
                <a:latin typeface="Helvetica LT Std Light" charset="0"/>
                <a:cs typeface="Helvetica LT Std Light" charset="0"/>
              </a:endParaRPr>
            </a:p>
          </p:txBody>
        </p:sp>
        <p:sp>
          <p:nvSpPr>
            <p:cNvPr id="8" name="Rectangle 6"/>
            <p:cNvSpPr>
              <a:spLocks noChangeArrowheads="1"/>
            </p:cNvSpPr>
            <p:nvPr/>
          </p:nvSpPr>
          <p:spPr bwMode="auto">
            <a:xfrm>
              <a:off x="4572000" y="1380261"/>
              <a:ext cx="762000" cy="277089"/>
            </a:xfrm>
            <a:prstGeom prst="rect">
              <a:avLst/>
            </a:prstGeom>
            <a:noFill/>
            <a:ln>
              <a:noFill/>
            </a:ln>
            <a:effectLst>
              <a:outerShdw blurRad="50800" dist="38100" dir="5400000" algn="t" rotWithShape="0">
                <a:prstClr val="black"/>
              </a:outerShdw>
            </a:effectLst>
            <a:extLst/>
          </p:spPr>
          <p:txBody>
            <a:bodyPr anchor="ctr"/>
            <a:lstStyle/>
            <a:p>
              <a:r>
                <a:rPr lang="en-US" sz="1200" dirty="0" smtClean="0">
                  <a:solidFill>
                    <a:srgbClr val="FF8802"/>
                  </a:solidFill>
                  <a:latin typeface="Helvetica LT Std Light" charset="0"/>
                  <a:cs typeface="Helvetica LT Std Light" charset="0"/>
                </a:rPr>
                <a:t>Conflict</a:t>
              </a:r>
              <a:endParaRPr lang="en-US" sz="1200" dirty="0">
                <a:solidFill>
                  <a:srgbClr val="FF8802"/>
                </a:solidFill>
                <a:latin typeface="Helvetica LT Std Light" charset="0"/>
                <a:cs typeface="Helvetica LT Std Light" charset="0"/>
              </a:endParaRPr>
            </a:p>
          </p:txBody>
        </p:sp>
        <p:sp>
          <p:nvSpPr>
            <p:cNvPr id="24" name="Rectangle 6"/>
            <p:cNvSpPr>
              <a:spLocks noChangeArrowheads="1"/>
            </p:cNvSpPr>
            <p:nvPr/>
          </p:nvSpPr>
          <p:spPr bwMode="auto">
            <a:xfrm>
              <a:off x="2286000" y="2266950"/>
              <a:ext cx="4572000" cy="5334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r>
                <a:rPr lang="en-US" dirty="0" smtClean="0">
                  <a:solidFill>
                    <a:srgbClr val="FFFFFF"/>
                  </a:solidFill>
                  <a:latin typeface="Helvetica LT Std Light" charset="0"/>
                  <a:cs typeface="Helvetica LT Std Light" charset="0"/>
                </a:rPr>
                <a:t>Global Problems</a:t>
              </a:r>
              <a:endParaRPr lang="en-US" dirty="0">
                <a:solidFill>
                  <a:srgbClr val="FFFFFF"/>
                </a:solidFill>
                <a:latin typeface="Helvetica LT Std Light" charset="0"/>
                <a:cs typeface="Helvetica LT Std Light" charset="0"/>
              </a:endParaRPr>
            </a:p>
          </p:txBody>
        </p:sp>
      </p:grpSp>
      <p:sp>
        <p:nvSpPr>
          <p:cNvPr id="3" name="TextBox 2"/>
          <p:cNvSpPr txBox="1"/>
          <p:nvPr/>
        </p:nvSpPr>
        <p:spPr>
          <a:xfrm>
            <a:off x="1548903" y="1380351"/>
            <a:ext cx="6262551" cy="553998"/>
          </a:xfrm>
          <a:prstGeom prst="rect">
            <a:avLst/>
          </a:prstGeom>
          <a:noFill/>
        </p:spPr>
        <p:txBody>
          <a:bodyPr wrap="square" rtlCol="0">
            <a:spAutoFit/>
          </a:bodyPr>
          <a:lstStyle/>
          <a:p>
            <a:pPr algn="ctr"/>
            <a:r>
              <a:rPr lang="en-US" sz="3000" b="1" dirty="0" smtClean="0">
                <a:solidFill>
                  <a:srgbClr val="FFFFFF"/>
                </a:solidFill>
              </a:rPr>
              <a:t>Stream 4 – Global Issues</a:t>
            </a:r>
            <a:endParaRPr lang="en-US" sz="3000" b="1" dirty="0">
              <a:solidFill>
                <a:srgbClr val="FFFFFF"/>
              </a:solidFill>
            </a:endParaRPr>
          </a:p>
        </p:txBody>
      </p:sp>
      <p:sp>
        <p:nvSpPr>
          <p:cNvPr id="23"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chemeClr val="bg1"/>
                </a:solidFill>
                <a:latin typeface="Helvetica" charset="0"/>
                <a:cs typeface="Arial" charset="0"/>
              </a:rPr>
              <a:pPr algn="ctr"/>
              <a:t>13</a:t>
            </a:fld>
            <a:r>
              <a:rPr lang="en-US" sz="700" dirty="0">
                <a:solidFill>
                  <a:schemeClr val="bg1"/>
                </a:solidFill>
                <a:latin typeface="Helvetica" charset="0"/>
                <a:cs typeface="Arial" charset="0"/>
              </a:rPr>
              <a:t> | © </a:t>
            </a:r>
            <a:r>
              <a:rPr lang="en-US" sz="700" dirty="0" smtClean="0">
                <a:solidFill>
                  <a:schemeClr val="bg1"/>
                </a:solidFill>
                <a:latin typeface="Helvetica" charset="0"/>
                <a:cs typeface="Arial" charset="0"/>
              </a:rPr>
              <a:t>2014 Global Solutions Networks. </a:t>
            </a:r>
            <a:r>
              <a:rPr lang="en-US" sz="700" dirty="0">
                <a:solidFill>
                  <a:schemeClr val="bg1"/>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80162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hape 490"/>
          <p:cNvSpPr txBox="1"/>
          <p:nvPr/>
        </p:nvSpPr>
        <p:spPr>
          <a:xfrm>
            <a:off x="379019" y="83924"/>
            <a:ext cx="8528399" cy="553968"/>
          </a:xfrm>
          <a:prstGeom prst="rect">
            <a:avLst/>
          </a:prstGeom>
          <a:noFill/>
        </p:spPr>
        <p:txBody>
          <a:bodyPr lIns="91425" tIns="91425" rIns="91425" bIns="91425" anchor="t" anchorCtr="0">
            <a:spAutoFit/>
          </a:bodyPr>
          <a:lstStyle/>
          <a:p>
            <a:pPr lvl="0" rtl="0">
              <a:buClr>
                <a:srgbClr val="000000"/>
              </a:buClr>
              <a:buSzPct val="45833"/>
              <a:buFont typeface="Arial"/>
              <a:buNone/>
            </a:pPr>
            <a:r>
              <a:rPr lang="en-CA" sz="2400" dirty="0" smtClean="0">
                <a:solidFill>
                  <a:srgbClr val="31859C"/>
                </a:solidFill>
              </a:rPr>
              <a:t>Stream 5 - Case Study: Digital Study Hall</a:t>
            </a:r>
            <a:endParaRPr lang="x-none" sz="2400" dirty="0">
              <a:solidFill>
                <a:srgbClr val="31859C"/>
              </a:solidFill>
            </a:endParaRPr>
          </a:p>
        </p:txBody>
      </p:sp>
      <p:sp>
        <p:nvSpPr>
          <p:cNvPr id="3" name="TextBox 2"/>
          <p:cNvSpPr txBox="1"/>
          <p:nvPr/>
        </p:nvSpPr>
        <p:spPr>
          <a:xfrm>
            <a:off x="5494491" y="4389690"/>
            <a:ext cx="3074973" cy="261610"/>
          </a:xfrm>
          <a:prstGeom prst="rect">
            <a:avLst/>
          </a:prstGeom>
          <a:noFill/>
        </p:spPr>
        <p:txBody>
          <a:bodyPr wrap="square" rtlCol="0">
            <a:spAutoFit/>
          </a:bodyPr>
          <a:lstStyle/>
          <a:p>
            <a:r>
              <a:rPr lang="en-US" sz="1100" dirty="0" smtClean="0"/>
              <a:t>The children Digital Study Hall helps</a:t>
            </a:r>
            <a:endParaRPr lang="en-US" sz="1100" dirty="0"/>
          </a:p>
        </p:txBody>
      </p:sp>
      <p:sp>
        <p:nvSpPr>
          <p:cNvPr id="15" name="TextBox 14"/>
          <p:cNvSpPr txBox="1"/>
          <p:nvPr/>
        </p:nvSpPr>
        <p:spPr>
          <a:xfrm>
            <a:off x="1901628" y="3559230"/>
            <a:ext cx="2233401" cy="261610"/>
          </a:xfrm>
          <a:prstGeom prst="rect">
            <a:avLst/>
          </a:prstGeom>
          <a:noFill/>
        </p:spPr>
        <p:txBody>
          <a:bodyPr wrap="square" rtlCol="0">
            <a:spAutoFit/>
          </a:bodyPr>
          <a:lstStyle/>
          <a:p>
            <a:r>
              <a:rPr lang="en-US" sz="1100" dirty="0" smtClean="0"/>
              <a:t>Digital Study Hall impact to date</a:t>
            </a:r>
            <a:endParaRPr lang="en-US" sz="1100" dirty="0"/>
          </a:p>
        </p:txBody>
      </p:sp>
      <p:pic>
        <p:nvPicPr>
          <p:cNvPr id="1028" name="Picture 4"/>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5851" y="920805"/>
            <a:ext cx="5353050" cy="263842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27453" y="2589856"/>
            <a:ext cx="2873306" cy="1799834"/>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pic>
        <p:nvPicPr>
          <p:cNvPr id="7" name="Picture 6" descr="GSN Logo tight font.pn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8"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14</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85413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hape 490"/>
          <p:cNvSpPr txBox="1"/>
          <p:nvPr/>
        </p:nvSpPr>
        <p:spPr>
          <a:xfrm>
            <a:off x="379019" y="83924"/>
            <a:ext cx="8528399" cy="553968"/>
          </a:xfrm>
          <a:prstGeom prst="rect">
            <a:avLst/>
          </a:prstGeom>
          <a:noFill/>
        </p:spPr>
        <p:txBody>
          <a:bodyPr lIns="91425" tIns="91425" rIns="91425" bIns="91425" anchor="t" anchorCtr="0">
            <a:spAutoFit/>
          </a:bodyPr>
          <a:lstStyle/>
          <a:p>
            <a:pPr lvl="0" rtl="0">
              <a:buClr>
                <a:srgbClr val="000000"/>
              </a:buClr>
              <a:buSzPct val="45833"/>
              <a:buFont typeface="Arial"/>
              <a:buNone/>
            </a:pPr>
            <a:r>
              <a:rPr lang="en-CA" sz="2400" dirty="0" smtClean="0">
                <a:solidFill>
                  <a:srgbClr val="31859C"/>
                </a:solidFill>
              </a:rPr>
              <a:t>Stream 5 - Case Study: CloudFactory</a:t>
            </a:r>
            <a:endParaRPr lang="x-none" sz="2400" dirty="0">
              <a:solidFill>
                <a:srgbClr val="31859C"/>
              </a:solidFill>
            </a:endParaRPr>
          </a:p>
        </p:txBody>
      </p:sp>
      <p:sp>
        <p:nvSpPr>
          <p:cNvPr id="3" name="TextBox 2"/>
          <p:cNvSpPr txBox="1"/>
          <p:nvPr/>
        </p:nvSpPr>
        <p:spPr>
          <a:xfrm>
            <a:off x="832173" y="3367801"/>
            <a:ext cx="3513249" cy="261610"/>
          </a:xfrm>
          <a:prstGeom prst="rect">
            <a:avLst/>
          </a:prstGeom>
          <a:noFill/>
        </p:spPr>
        <p:txBody>
          <a:bodyPr wrap="square" rtlCol="0">
            <a:spAutoFit/>
          </a:bodyPr>
          <a:lstStyle/>
          <a:p>
            <a:r>
              <a:rPr lang="en-US" sz="1100" dirty="0" smtClean="0"/>
              <a:t>Workers build teams, community and economic stability</a:t>
            </a:r>
            <a:endParaRPr lang="en-US" sz="1100" dirty="0"/>
          </a:p>
        </p:txBody>
      </p:sp>
      <p:sp>
        <p:nvSpPr>
          <p:cNvPr id="15" name="TextBox 14"/>
          <p:cNvSpPr txBox="1"/>
          <p:nvPr/>
        </p:nvSpPr>
        <p:spPr>
          <a:xfrm>
            <a:off x="5344789" y="4310200"/>
            <a:ext cx="3147802" cy="430887"/>
          </a:xfrm>
          <a:prstGeom prst="rect">
            <a:avLst/>
          </a:prstGeom>
          <a:noFill/>
        </p:spPr>
        <p:txBody>
          <a:bodyPr wrap="square" rtlCol="0">
            <a:spAutoFit/>
          </a:bodyPr>
          <a:lstStyle/>
          <a:p>
            <a:r>
              <a:rPr lang="en-US" sz="1100" dirty="0" smtClean="0"/>
              <a:t>CloudFactory workers – skill development contributes to community leadership</a:t>
            </a:r>
            <a:endParaRPr lang="en-US" sz="1100" dirty="0"/>
          </a:p>
        </p:txBody>
      </p:sp>
      <p:pic>
        <p:nvPicPr>
          <p:cNvPr id="2050"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2506" y="1357450"/>
            <a:ext cx="4733925" cy="2952750"/>
          </a:xfrm>
          <a:prstGeom prst="rect">
            <a:avLst/>
          </a:prstGeom>
          <a:noFill/>
          <a:ln w="2857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2747" y="961573"/>
            <a:ext cx="4837521" cy="24062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 name="Picture 6" descr="GSN Logo tight font.pn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8"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15</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44988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hape 490"/>
          <p:cNvSpPr txBox="1"/>
          <p:nvPr/>
        </p:nvSpPr>
        <p:spPr>
          <a:xfrm>
            <a:off x="322375" y="99187"/>
            <a:ext cx="8528399" cy="553968"/>
          </a:xfrm>
          <a:prstGeom prst="rect">
            <a:avLst/>
          </a:prstGeom>
          <a:noFill/>
        </p:spPr>
        <p:txBody>
          <a:bodyPr lIns="91425" tIns="91425" rIns="91425" bIns="91425" anchor="t" anchorCtr="0">
            <a:spAutoFit/>
          </a:bodyPr>
          <a:lstStyle/>
          <a:p>
            <a:pPr lvl="0" rtl="0">
              <a:buClr>
                <a:srgbClr val="000000"/>
              </a:buClr>
              <a:buSzPct val="45833"/>
              <a:buFont typeface="Arial"/>
              <a:buNone/>
            </a:pPr>
            <a:r>
              <a:rPr lang="en-CA" sz="2400" dirty="0" smtClean="0">
                <a:solidFill>
                  <a:srgbClr val="31859C"/>
                </a:solidFill>
              </a:rPr>
              <a:t>What We’ve Learned – Key issues</a:t>
            </a:r>
            <a:endParaRPr lang="x-none" sz="2400" dirty="0">
              <a:solidFill>
                <a:srgbClr val="31859C"/>
              </a:solidFill>
            </a:endParaRPr>
          </a:p>
        </p:txBody>
      </p:sp>
      <p:sp>
        <p:nvSpPr>
          <p:cNvPr id="2" name="TextBox 1"/>
          <p:cNvSpPr txBox="1"/>
          <p:nvPr/>
        </p:nvSpPr>
        <p:spPr>
          <a:xfrm>
            <a:off x="436970" y="774535"/>
            <a:ext cx="8051575" cy="4555093"/>
          </a:xfrm>
          <a:prstGeom prst="rect">
            <a:avLst/>
          </a:prstGeom>
          <a:noFill/>
        </p:spPr>
        <p:txBody>
          <a:bodyPr wrap="square" rtlCol="0">
            <a:spAutoFit/>
          </a:bodyPr>
          <a:lstStyle/>
          <a:p>
            <a:r>
              <a:rPr lang="en-US" sz="1400" dirty="0" smtClean="0">
                <a:solidFill>
                  <a:schemeClr val="accent6">
                    <a:lumMod val="75000"/>
                  </a:schemeClr>
                </a:solidFill>
              </a:rPr>
              <a:t>Network Management</a:t>
            </a:r>
          </a:p>
          <a:p>
            <a:pPr marL="568325" indent="-285750">
              <a:buFont typeface="Arial" panose="020B0604020202020204" pitchFamily="34" charset="0"/>
              <a:buChar char="•"/>
            </a:pPr>
            <a:r>
              <a:rPr lang="en-US" sz="1400" dirty="0" smtClean="0"/>
              <a:t>“Work smarter not harder” with a diversity of engagement options  </a:t>
            </a:r>
            <a:r>
              <a:rPr lang="en-US" sz="1000" i="1" dirty="0" smtClean="0"/>
              <a:t>Mobile Computing </a:t>
            </a:r>
          </a:p>
          <a:p>
            <a:pPr marL="574675" indent="-292100">
              <a:buFont typeface="Arial" panose="020B0604020202020204" pitchFamily="34" charset="0"/>
              <a:buChar char="•"/>
            </a:pPr>
            <a:r>
              <a:rPr lang="en-US" sz="1400" dirty="0" smtClean="0"/>
              <a:t>Keep one eye on the future – Eventually, our  mobile devices will disappear  </a:t>
            </a:r>
            <a:r>
              <a:rPr lang="en-US" sz="1000" i="1" dirty="0" smtClean="0"/>
              <a:t>Mobile Computing</a:t>
            </a:r>
          </a:p>
          <a:p>
            <a:pPr marL="574675" indent="-292100">
              <a:buFont typeface="Arial" panose="020B0604020202020204" pitchFamily="34" charset="0"/>
              <a:buChar char="•"/>
            </a:pPr>
            <a:r>
              <a:rPr lang="en-US" sz="1400" dirty="0" smtClean="0"/>
              <a:t>Prepare to cede some control to broaden engagement </a:t>
            </a:r>
            <a:r>
              <a:rPr lang="en-US" sz="1000" i="1" dirty="0" smtClean="0"/>
              <a:t>Crowdsourcing</a:t>
            </a:r>
          </a:p>
          <a:p>
            <a:pPr marL="574675" indent="-292100">
              <a:buFont typeface="Arial" panose="020B0604020202020204" pitchFamily="34" charset="0"/>
              <a:buChar char="•"/>
            </a:pPr>
            <a:r>
              <a:rPr lang="en-US" sz="1400" dirty="0" smtClean="0"/>
              <a:t>Prepare for exponential change</a:t>
            </a:r>
            <a:r>
              <a:rPr lang="en-US" sz="1000" i="1" dirty="0" smtClean="0"/>
              <a:t> Global Problem Solving</a:t>
            </a:r>
            <a:endParaRPr lang="en-US" sz="1000" dirty="0" smtClean="0"/>
          </a:p>
          <a:p>
            <a:r>
              <a:rPr lang="en-US" sz="1400" dirty="0" smtClean="0">
                <a:solidFill>
                  <a:schemeClr val="accent6">
                    <a:lumMod val="75000"/>
                  </a:schemeClr>
                </a:solidFill>
              </a:rPr>
              <a:t>Legitimacy</a:t>
            </a:r>
          </a:p>
          <a:p>
            <a:pPr marL="568325" indent="-285750">
              <a:buFont typeface="Arial" panose="020B0604020202020204" pitchFamily="34" charset="0"/>
              <a:buChar char="•"/>
            </a:pPr>
            <a:r>
              <a:rPr lang="en-US" sz="1400" dirty="0" smtClean="0"/>
              <a:t>Legitimacy </a:t>
            </a:r>
            <a:r>
              <a:rPr lang="en-US" sz="1400" dirty="0"/>
              <a:t>is a continuum … there may well be varying degrees of legitimacy for various purposes and </a:t>
            </a:r>
            <a:r>
              <a:rPr lang="en-US" sz="1400" dirty="0" smtClean="0"/>
              <a:t>constituencies </a:t>
            </a:r>
            <a:r>
              <a:rPr lang="en-US" sz="1000" i="1" dirty="0" smtClean="0"/>
              <a:t>Legitimacy</a:t>
            </a:r>
          </a:p>
          <a:p>
            <a:pPr marL="568325" indent="-285750">
              <a:buFont typeface="Arial" panose="020B0604020202020204" pitchFamily="34" charset="0"/>
              <a:buChar char="•"/>
            </a:pPr>
            <a:r>
              <a:rPr lang="en-US" sz="1400" dirty="0" smtClean="0"/>
              <a:t>Is a </a:t>
            </a:r>
            <a:r>
              <a:rPr lang="en-US" sz="1400" dirty="0"/>
              <a:t>GSN </a:t>
            </a:r>
            <a:r>
              <a:rPr lang="en-US" sz="1400" dirty="0" smtClean="0"/>
              <a:t>a </a:t>
            </a:r>
            <a:r>
              <a:rPr lang="en-US" sz="1400" dirty="0"/>
              <a:t>good instrument for the pursuit it </a:t>
            </a:r>
            <a:r>
              <a:rPr lang="en-US" sz="1400" dirty="0" smtClean="0"/>
              <a:t>undertakes? </a:t>
            </a:r>
            <a:r>
              <a:rPr lang="en-US" sz="1000" i="1" dirty="0" smtClean="0"/>
              <a:t>GSN team</a:t>
            </a:r>
            <a:endParaRPr lang="en-US" sz="1000" dirty="0" smtClean="0"/>
          </a:p>
          <a:p>
            <a:pPr marL="568325" indent="-285750">
              <a:buFont typeface="Arial" panose="020B0604020202020204" pitchFamily="34" charset="0"/>
              <a:buChar char="•"/>
            </a:pPr>
            <a:r>
              <a:rPr lang="en-US" sz="1400" dirty="0" smtClean="0"/>
              <a:t>Inclusive processes are key </a:t>
            </a:r>
            <a:r>
              <a:rPr lang="en-US" sz="1000" i="1" dirty="0" smtClean="0"/>
              <a:t>Policy Networks</a:t>
            </a:r>
            <a:endParaRPr lang="en-US" sz="1000" dirty="0"/>
          </a:p>
          <a:p>
            <a:r>
              <a:rPr lang="en-US" sz="1400" dirty="0" smtClean="0">
                <a:solidFill>
                  <a:schemeClr val="accent6">
                    <a:lumMod val="75000"/>
                  </a:schemeClr>
                </a:solidFill>
              </a:rPr>
              <a:t>Scaling</a:t>
            </a:r>
          </a:p>
          <a:p>
            <a:pPr marL="577850" indent="-285750">
              <a:buFont typeface="Arial" panose="020B0604020202020204" pitchFamily="34" charset="0"/>
              <a:buChar char="•"/>
            </a:pPr>
            <a:r>
              <a:rPr lang="en-US" sz="1400" dirty="0" smtClean="0"/>
              <a:t>Aggregations and replications across countries are expensive but essential </a:t>
            </a:r>
            <a:r>
              <a:rPr lang="en-US" sz="1100" i="1" dirty="0" smtClean="0"/>
              <a:t>New Tools for Tackling Poverty</a:t>
            </a:r>
          </a:p>
          <a:p>
            <a:pPr marL="577850" indent="-285750">
              <a:buFont typeface="Arial" panose="020B0604020202020204" pitchFamily="34" charset="0"/>
              <a:buChar char="•"/>
            </a:pPr>
            <a:r>
              <a:rPr lang="en-US" sz="1400" dirty="0"/>
              <a:t>A GSN can grow by narrowing its focus rather than overwhelming people with too many tools and functions</a:t>
            </a:r>
            <a:r>
              <a:rPr lang="en-US" sz="1100" dirty="0"/>
              <a:t> </a:t>
            </a:r>
            <a:r>
              <a:rPr lang="en-US" sz="1000" i="1" dirty="0"/>
              <a:t>Advocacy Networks</a:t>
            </a:r>
          </a:p>
          <a:p>
            <a:r>
              <a:rPr lang="en-US" sz="1400" dirty="0" smtClean="0">
                <a:solidFill>
                  <a:schemeClr val="accent6">
                    <a:lumMod val="75000"/>
                  </a:schemeClr>
                </a:solidFill>
              </a:rPr>
              <a:t>Implementation</a:t>
            </a:r>
          </a:p>
          <a:p>
            <a:pPr marL="568325" indent="-285750">
              <a:buFont typeface="Arial" panose="020B0604020202020204" pitchFamily="34" charset="0"/>
              <a:buChar char="•"/>
            </a:pPr>
            <a:r>
              <a:rPr lang="en-US" sz="1400" dirty="0" smtClean="0"/>
              <a:t>A growing number of </a:t>
            </a:r>
            <a:r>
              <a:rPr lang="en-US" sz="1400" dirty="0"/>
              <a:t>tools </a:t>
            </a:r>
            <a:r>
              <a:rPr lang="en-US" sz="1400" dirty="0" smtClean="0"/>
              <a:t>exists </a:t>
            </a:r>
            <a:r>
              <a:rPr lang="en-US" sz="1400" dirty="0"/>
              <a:t>to boost innovation and further problem-solving </a:t>
            </a:r>
            <a:r>
              <a:rPr lang="en-US" sz="1400" dirty="0" smtClean="0"/>
              <a:t>agendas </a:t>
            </a:r>
            <a:r>
              <a:rPr lang="en-US" sz="1000" i="1" dirty="0" smtClean="0"/>
              <a:t>Seven </a:t>
            </a:r>
            <a:r>
              <a:rPr lang="en-US" sz="1000" i="1" dirty="0"/>
              <a:t>Power </a:t>
            </a:r>
            <a:r>
              <a:rPr lang="en-US" sz="1000" i="1" dirty="0" smtClean="0"/>
              <a:t>Tools</a:t>
            </a:r>
          </a:p>
          <a:p>
            <a:pPr marL="568325" indent="-285750">
              <a:buFont typeface="Arial" panose="020B0604020202020204" pitchFamily="34" charset="0"/>
              <a:buChar char="•"/>
            </a:pPr>
            <a:r>
              <a:rPr lang="en-US" sz="1400" dirty="0"/>
              <a:t>Importance of momentum – tapping the energy that drives digital progress and </a:t>
            </a:r>
            <a:r>
              <a:rPr lang="en-US" sz="1400" dirty="0" smtClean="0"/>
              <a:t>engagement </a:t>
            </a:r>
            <a:r>
              <a:rPr lang="en-US" sz="1000" i="1" dirty="0"/>
              <a:t>GSN team</a:t>
            </a:r>
            <a:endParaRPr lang="en-US" sz="1000" dirty="0"/>
          </a:p>
          <a:p>
            <a:pPr marL="568325" lvl="0" indent="-285750">
              <a:buFont typeface="Arial" panose="020B0604020202020204" pitchFamily="34" charset="0"/>
              <a:buChar char="•"/>
            </a:pPr>
            <a:endParaRPr lang="en-US" sz="1400" dirty="0" smtClean="0"/>
          </a:p>
          <a:p>
            <a:pPr marL="454025" indent="-171450">
              <a:buFontTx/>
              <a:buChar char="-"/>
            </a:pPr>
            <a:endParaRPr lang="en-US" sz="1000" i="1" dirty="0"/>
          </a:p>
          <a:p>
            <a:endParaRPr lang="en-US" b="1" dirty="0"/>
          </a:p>
        </p:txBody>
      </p:sp>
      <p:pic>
        <p:nvPicPr>
          <p:cNvPr id="4" name="Picture 3" descr="GSN Logo tight fon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16</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23860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828800" y="2800350"/>
            <a:ext cx="5486400" cy="1752600"/>
          </a:xfrm>
        </p:spPr>
        <p:txBody>
          <a:bodyPr/>
          <a:lstStyle/>
          <a:p>
            <a:r>
              <a:rPr lang="en-US" sz="2200" dirty="0" smtClean="0">
                <a:solidFill>
                  <a:schemeClr val="accent6"/>
                </a:solidFill>
                <a:latin typeface="Calibri"/>
                <a:ea typeface="ヒラギノ角ゴ Pro W3" charset="0"/>
                <a:cs typeface="Calibri"/>
              </a:rPr>
              <a:t>Tackling the Hard Issues</a:t>
            </a:r>
            <a:r>
              <a:rPr lang="en-US" sz="2200" dirty="0" smtClean="0">
                <a:latin typeface="Calibri"/>
                <a:ea typeface="ヒラギノ角ゴ Pro W3" charset="0"/>
                <a:cs typeface="Calibri"/>
              </a:rPr>
              <a:t/>
            </a:r>
            <a:br>
              <a:rPr lang="en-US" sz="2200" dirty="0" smtClean="0">
                <a:latin typeface="Calibri"/>
                <a:ea typeface="ヒラギノ角ゴ Pro W3" charset="0"/>
                <a:cs typeface="Calibri"/>
              </a:rPr>
            </a:br>
            <a:r>
              <a:rPr lang="en-US" sz="2200" dirty="0">
                <a:latin typeface="Calibri"/>
                <a:ea typeface="ヒラギノ角ゴ Pro W3" charset="0"/>
                <a:cs typeface="Calibri"/>
              </a:rPr>
              <a:t/>
            </a:r>
            <a:br>
              <a:rPr lang="en-US" sz="2200" dirty="0">
                <a:latin typeface="Calibri"/>
                <a:ea typeface="ヒラギノ角ゴ Pro W3" charset="0"/>
                <a:cs typeface="Calibri"/>
              </a:rPr>
            </a:br>
            <a:r>
              <a:rPr lang="en-US" sz="1300" dirty="0">
                <a:solidFill>
                  <a:srgbClr val="3EB0BC"/>
                </a:solidFill>
                <a:latin typeface="Calibri"/>
                <a:ea typeface="ＭＳ Ｐゴシック" charset="0"/>
                <a:cs typeface="Calibri"/>
              </a:rPr>
              <a:t>Don Tapscott</a:t>
            </a:r>
            <a:br>
              <a:rPr lang="en-US" sz="1300" dirty="0">
                <a:solidFill>
                  <a:srgbClr val="3EB0BC"/>
                </a:solidFill>
                <a:latin typeface="Calibri"/>
                <a:ea typeface="ＭＳ Ｐゴシック" charset="0"/>
                <a:cs typeface="Calibri"/>
              </a:rPr>
            </a:br>
            <a:r>
              <a:rPr lang="en-US" sz="1300" dirty="0" err="1" smtClean="0">
                <a:solidFill>
                  <a:srgbClr val="3EB0BC"/>
                </a:solidFill>
                <a:latin typeface="Calibri"/>
                <a:ea typeface="ＭＳ Ｐゴシック" charset="0"/>
                <a:cs typeface="Calibri"/>
              </a:rPr>
              <a:t>www.gsnetworks.org</a:t>
            </a:r>
            <a:r>
              <a:rPr lang="en-US" sz="1300" dirty="0">
                <a:solidFill>
                  <a:srgbClr val="3EB0BC"/>
                </a:solidFill>
                <a:latin typeface="Calibri"/>
                <a:ea typeface="ＭＳ Ｐゴシック" charset="0"/>
                <a:cs typeface="Calibri"/>
              </a:rPr>
              <a:t/>
            </a:r>
            <a:br>
              <a:rPr lang="en-US" sz="1300" dirty="0">
                <a:solidFill>
                  <a:srgbClr val="3EB0BC"/>
                </a:solidFill>
                <a:latin typeface="Calibri"/>
                <a:ea typeface="ＭＳ Ｐゴシック" charset="0"/>
                <a:cs typeface="Calibri"/>
              </a:rPr>
            </a:br>
            <a:r>
              <a:rPr lang="en-US" sz="1300" dirty="0">
                <a:solidFill>
                  <a:srgbClr val="3EB0BC"/>
                </a:solidFill>
                <a:latin typeface="Calibri"/>
                <a:ea typeface="ＭＳ Ｐゴシック" charset="0"/>
                <a:cs typeface="Calibri"/>
              </a:rPr>
              <a:t>416 863 8801</a:t>
            </a:r>
            <a:br>
              <a:rPr lang="en-US" sz="1300" dirty="0">
                <a:solidFill>
                  <a:srgbClr val="3EB0BC"/>
                </a:solidFill>
                <a:latin typeface="Calibri"/>
                <a:ea typeface="ＭＳ Ｐゴシック" charset="0"/>
                <a:cs typeface="Calibri"/>
              </a:rPr>
            </a:br>
            <a:r>
              <a:rPr lang="en-US" sz="1300" dirty="0">
                <a:solidFill>
                  <a:srgbClr val="3EB0BC"/>
                </a:solidFill>
                <a:latin typeface="Calibri"/>
                <a:ea typeface="ＭＳ Ｐゴシック" charset="0"/>
                <a:cs typeface="Calibri"/>
              </a:rPr>
              <a:t>@</a:t>
            </a:r>
            <a:r>
              <a:rPr lang="en-US" sz="1300" dirty="0" err="1" smtClean="0">
                <a:solidFill>
                  <a:srgbClr val="3EB0BC"/>
                </a:solidFill>
                <a:latin typeface="Calibri"/>
                <a:ea typeface="ＭＳ Ｐゴシック" charset="0"/>
                <a:cs typeface="Calibri"/>
              </a:rPr>
              <a:t>dtapscott</a:t>
            </a:r>
            <a:r>
              <a:rPr lang="en-US" sz="1300" dirty="0">
                <a:solidFill>
                  <a:srgbClr val="3EB0BC"/>
                </a:solidFill>
                <a:latin typeface="Calibri"/>
                <a:ea typeface="ＭＳ Ｐゴシック" charset="0"/>
                <a:cs typeface="Calibri"/>
              </a:rPr>
              <a:t> </a:t>
            </a:r>
            <a:r>
              <a:rPr lang="en-US" sz="1300" dirty="0" smtClean="0">
                <a:solidFill>
                  <a:srgbClr val="3EB0BC"/>
                </a:solidFill>
                <a:latin typeface="Calibri"/>
                <a:ea typeface="ＭＳ Ｐゴシック" charset="0"/>
                <a:cs typeface="Calibri"/>
              </a:rPr>
              <a:t>#</a:t>
            </a:r>
            <a:r>
              <a:rPr lang="en-US" sz="1300" dirty="0" err="1" smtClean="0">
                <a:solidFill>
                  <a:srgbClr val="3EB0BC"/>
                </a:solidFill>
                <a:latin typeface="Calibri"/>
                <a:ea typeface="ＭＳ Ｐゴシック" charset="0"/>
                <a:cs typeface="Calibri"/>
              </a:rPr>
              <a:t>GSNToronto</a:t>
            </a:r>
            <a:endParaRPr lang="en-US" sz="1300" dirty="0">
              <a:latin typeface="Calibri"/>
              <a:ea typeface="ヒラギノ角ゴ Pro W3" charset="0"/>
              <a:cs typeface="Calibri"/>
            </a:endParaRPr>
          </a:p>
        </p:txBody>
      </p:sp>
      <p:pic>
        <p:nvPicPr>
          <p:cNvPr id="4" name="Picture 3" descr="C:\Users\Deb\AppData\Local\Temp\SNAGHTML10149cd8.PNG"/>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71800" y="1395662"/>
            <a:ext cx="3200400" cy="1082040"/>
          </a:xfrm>
          <a:prstGeom prst="rect">
            <a:avLst/>
          </a:prstGeom>
          <a:noFill/>
          <a:ln>
            <a:noFill/>
          </a:ln>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17</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Rectangle 13"/>
          <p:cNvSpPr txBox="1">
            <a:spLocks noChangeArrowheads="1"/>
          </p:cNvSpPr>
          <p:nvPr/>
        </p:nvSpPr>
        <p:spPr bwMode="auto">
          <a:xfrm>
            <a:off x="0" y="0"/>
            <a:ext cx="9144000" cy="5143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0480" tIns="44446" rIns="90480" bIns="44446"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pPr>
            <a:r>
              <a:rPr lang="en-US" sz="3200" dirty="0" smtClean="0">
                <a:solidFill>
                  <a:srgbClr val="F5A738"/>
                </a:solidFill>
                <a:latin typeface="Calibri"/>
                <a:cs typeface="Calibri"/>
              </a:rPr>
              <a:t>Global Solution Networks:</a:t>
            </a:r>
          </a:p>
          <a:p>
            <a:pPr algn="ctr" eaLnBrk="1" hangingPunct="1">
              <a:lnSpc>
                <a:spcPct val="90000"/>
              </a:lnSpc>
            </a:pPr>
            <a:endParaRPr lang="en-US" dirty="0" smtClean="0">
              <a:solidFill>
                <a:srgbClr val="F5A738"/>
              </a:solidFill>
              <a:latin typeface="Calibri"/>
              <a:cs typeface="Calibri"/>
            </a:endParaRPr>
          </a:p>
          <a:p>
            <a:pPr algn="ctr" eaLnBrk="1" hangingPunct="1">
              <a:lnSpc>
                <a:spcPct val="90000"/>
              </a:lnSpc>
            </a:pPr>
            <a:r>
              <a:rPr lang="en-US" dirty="0" smtClean="0">
                <a:solidFill>
                  <a:srgbClr val="595959"/>
                </a:solidFill>
                <a:latin typeface="Calibri"/>
                <a:cs typeface="Calibri"/>
              </a:rPr>
              <a:t>What </a:t>
            </a:r>
            <a:r>
              <a:rPr lang="en-US" dirty="0">
                <a:solidFill>
                  <a:srgbClr val="595959"/>
                </a:solidFill>
                <a:latin typeface="Calibri"/>
                <a:cs typeface="Calibri"/>
              </a:rPr>
              <a:t>is a </a:t>
            </a:r>
            <a:r>
              <a:rPr lang="en-US" dirty="0" smtClean="0">
                <a:solidFill>
                  <a:srgbClr val="595959"/>
                </a:solidFill>
                <a:latin typeface="Calibri"/>
                <a:cs typeface="Calibri"/>
              </a:rPr>
              <a:t>multi-stakeholder network</a:t>
            </a:r>
          </a:p>
          <a:p>
            <a:pPr algn="ctr" eaLnBrk="1" hangingPunct="1">
              <a:lnSpc>
                <a:spcPct val="90000"/>
              </a:lnSpc>
            </a:pPr>
            <a:r>
              <a:rPr lang="en-US" dirty="0" smtClean="0">
                <a:solidFill>
                  <a:srgbClr val="595959"/>
                </a:solidFill>
                <a:latin typeface="Calibri"/>
                <a:cs typeface="Calibri"/>
              </a:rPr>
              <a:t> </a:t>
            </a:r>
            <a:r>
              <a:rPr lang="en-US" dirty="0">
                <a:solidFill>
                  <a:srgbClr val="595959"/>
                </a:solidFill>
                <a:latin typeface="Calibri"/>
                <a:cs typeface="Calibri"/>
              </a:rPr>
              <a:t>for global problem </a:t>
            </a:r>
            <a:r>
              <a:rPr lang="en-US" dirty="0" smtClean="0">
                <a:solidFill>
                  <a:srgbClr val="595959"/>
                </a:solidFill>
                <a:latin typeface="Calibri"/>
                <a:cs typeface="Calibri"/>
              </a:rPr>
              <a:t>solving, cooperation and governance?</a:t>
            </a:r>
            <a:endParaRPr lang="en-US" dirty="0">
              <a:solidFill>
                <a:srgbClr val="595959"/>
              </a:solidFill>
              <a:latin typeface="Calibri"/>
              <a:cs typeface="Calibri"/>
            </a:endParaRPr>
          </a:p>
        </p:txBody>
      </p:sp>
      <p:sp>
        <p:nvSpPr>
          <p:cNvPr id="3"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18</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970221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18"/>
          <p:cNvGrpSpPr/>
          <p:nvPr/>
        </p:nvGrpSpPr>
        <p:grpSpPr>
          <a:xfrm>
            <a:off x="-87580" y="-153290"/>
            <a:ext cx="9239793" cy="5318689"/>
            <a:chOff x="-83611" y="0"/>
            <a:chExt cx="9227611" cy="5143500"/>
          </a:xfrm>
        </p:grpSpPr>
        <p:pic>
          <p:nvPicPr>
            <p:cNvPr id="4" name="Picture 3" descr="global problems.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5143500"/>
            </a:xfrm>
            <a:prstGeom prst="rect">
              <a:avLst/>
            </a:prstGeom>
          </p:spPr>
        </p:pic>
        <p:sp>
          <p:nvSpPr>
            <p:cNvPr id="22" name="Rounded Rectangle 21"/>
            <p:cNvSpPr/>
            <p:nvPr/>
          </p:nvSpPr>
          <p:spPr bwMode="auto">
            <a:xfrm>
              <a:off x="6839362" y="1827097"/>
              <a:ext cx="668019" cy="196026"/>
            </a:xfrm>
            <a:prstGeom prst="roundRect">
              <a:avLst/>
            </a:prstGeom>
            <a:gradFill flip="none" rotWithShape="1">
              <a:gsLst>
                <a:gs pos="38000">
                  <a:schemeClr val="tx1">
                    <a:lumMod val="95000"/>
                    <a:lumOff val="5000"/>
                  </a:schemeClr>
                </a:gs>
                <a:gs pos="100000">
                  <a:schemeClr val="tx1">
                    <a:alpha val="0"/>
                  </a:schemeClr>
                </a:gs>
              </a:gsLst>
              <a:path path="rect">
                <a:fillToRect l="50000" t="50000" r="50000" b="50000"/>
              </a:path>
              <a:tileRect/>
            </a:gradFill>
            <a:ln w="9525" algn="ctr">
              <a:noFill/>
              <a:miter lim="800000"/>
              <a:headEnd/>
              <a:tailEnd/>
            </a:ln>
          </p:spPr>
          <p:txBody>
            <a:bodyPr wrap="square" rtlCol="0" anchor="ctr">
              <a:noAutofit/>
            </a:bodyPr>
            <a:lstStyle/>
            <a:p>
              <a:pPr algn="ctr"/>
              <a:endParaRPr lang="en-US" sz="1800">
                <a:latin typeface="Calibri" pitchFamily="34" charset="0"/>
                <a:ea typeface="+mn-ea"/>
                <a:cs typeface="+mn-cs"/>
              </a:endParaRPr>
            </a:p>
          </p:txBody>
        </p:sp>
        <p:sp>
          <p:nvSpPr>
            <p:cNvPr id="20" name="Rounded Rectangle 19"/>
            <p:cNvSpPr/>
            <p:nvPr/>
          </p:nvSpPr>
          <p:spPr bwMode="auto">
            <a:xfrm>
              <a:off x="-83611" y="4603262"/>
              <a:ext cx="1286140" cy="506518"/>
            </a:xfrm>
            <a:prstGeom prst="roundRect">
              <a:avLst/>
            </a:prstGeom>
            <a:gradFill flip="none" rotWithShape="1">
              <a:gsLst>
                <a:gs pos="38000">
                  <a:schemeClr val="tx1">
                    <a:lumMod val="95000"/>
                    <a:lumOff val="5000"/>
                  </a:schemeClr>
                </a:gs>
                <a:gs pos="100000">
                  <a:schemeClr val="tx1">
                    <a:alpha val="0"/>
                  </a:schemeClr>
                </a:gs>
              </a:gsLst>
              <a:path path="rect">
                <a:fillToRect l="50000" t="50000" r="50000" b="50000"/>
              </a:path>
              <a:tileRect/>
            </a:gradFill>
            <a:ln w="9525" algn="ctr">
              <a:noFill/>
              <a:miter lim="800000"/>
              <a:headEnd/>
              <a:tailEnd/>
            </a:ln>
          </p:spPr>
          <p:txBody>
            <a:bodyPr wrap="square" rtlCol="0" anchor="ctr">
              <a:noAutofit/>
            </a:bodyPr>
            <a:lstStyle/>
            <a:p>
              <a:pPr algn="ctr"/>
              <a:endParaRPr lang="en-US" sz="1800">
                <a:latin typeface="Calibri" pitchFamily="34" charset="0"/>
                <a:ea typeface="+mn-ea"/>
                <a:cs typeface="+mn-cs"/>
              </a:endParaRPr>
            </a:p>
          </p:txBody>
        </p:sp>
        <p:sp>
          <p:nvSpPr>
            <p:cNvPr id="7" name="Rectangle 6"/>
            <p:cNvSpPr>
              <a:spLocks noChangeArrowheads="1"/>
            </p:cNvSpPr>
            <p:nvPr/>
          </p:nvSpPr>
          <p:spPr bwMode="auto">
            <a:xfrm>
              <a:off x="2667000" y="57150"/>
              <a:ext cx="1524000" cy="277089"/>
            </a:xfrm>
            <a:prstGeom prst="rect">
              <a:avLst/>
            </a:prstGeom>
            <a:noFill/>
            <a:ln>
              <a:noFill/>
            </a:ln>
            <a:extLst/>
          </p:spPr>
          <p:txBody>
            <a:bodyPr anchor="ctr"/>
            <a:lstStyle/>
            <a:p>
              <a:pPr algn="ctr"/>
              <a:r>
                <a:rPr lang="en-US" sz="1200" dirty="0" smtClean="0">
                  <a:solidFill>
                    <a:srgbClr val="FF8802"/>
                  </a:solidFill>
                  <a:latin typeface="Helvetica LT Std Light" charset="0"/>
                  <a:cs typeface="Helvetica LT Std Light" charset="0"/>
                </a:rPr>
                <a:t>Climate Change</a:t>
              </a:r>
              <a:endParaRPr lang="en-US" sz="1200" dirty="0">
                <a:solidFill>
                  <a:srgbClr val="FF8802"/>
                </a:solidFill>
                <a:latin typeface="Helvetica LT Std Light" charset="0"/>
                <a:cs typeface="Helvetica LT Std Light" charset="0"/>
              </a:endParaRPr>
            </a:p>
          </p:txBody>
        </p:sp>
        <p:sp>
          <p:nvSpPr>
            <p:cNvPr id="9" name="Rectangle 6"/>
            <p:cNvSpPr>
              <a:spLocks noChangeArrowheads="1"/>
            </p:cNvSpPr>
            <p:nvPr/>
          </p:nvSpPr>
          <p:spPr bwMode="auto">
            <a:xfrm>
              <a:off x="6858000" y="133350"/>
              <a:ext cx="1524000" cy="381000"/>
            </a:xfrm>
            <a:prstGeom prst="rect">
              <a:avLst/>
            </a:prstGeom>
            <a:noFill/>
            <a:ln>
              <a:noFill/>
            </a:ln>
            <a:extLst/>
          </p:spPr>
          <p:txBody>
            <a:bodyPr anchor="ctr"/>
            <a:lstStyle/>
            <a:p>
              <a:r>
                <a:rPr lang="en-US" sz="1200" dirty="0" smtClean="0">
                  <a:solidFill>
                    <a:srgbClr val="FF8802"/>
                  </a:solidFill>
                  <a:latin typeface="Helvetica LT Std Light" charset="0"/>
                  <a:cs typeface="Helvetica LT Std Light" charset="0"/>
                </a:rPr>
                <a:t>Infectious </a:t>
              </a:r>
            </a:p>
            <a:p>
              <a:r>
                <a:rPr lang="en-US" sz="1200" dirty="0" smtClean="0">
                  <a:solidFill>
                    <a:srgbClr val="FF8802"/>
                  </a:solidFill>
                  <a:latin typeface="Helvetica LT Std Light" charset="0"/>
                  <a:cs typeface="Helvetica LT Std Light" charset="0"/>
                </a:rPr>
                <a:t>Disease</a:t>
              </a:r>
              <a:endParaRPr lang="en-US" sz="1200" dirty="0">
                <a:solidFill>
                  <a:srgbClr val="FF8802"/>
                </a:solidFill>
                <a:latin typeface="Helvetica LT Std Light" charset="0"/>
                <a:cs typeface="Helvetica LT Std Light" charset="0"/>
              </a:endParaRPr>
            </a:p>
          </p:txBody>
        </p:sp>
        <p:sp>
          <p:nvSpPr>
            <p:cNvPr id="10" name="Rectangle 6"/>
            <p:cNvSpPr>
              <a:spLocks noChangeArrowheads="1"/>
            </p:cNvSpPr>
            <p:nvPr/>
          </p:nvSpPr>
          <p:spPr bwMode="auto">
            <a:xfrm>
              <a:off x="76200" y="1733550"/>
              <a:ext cx="762000" cy="277089"/>
            </a:xfrm>
            <a:prstGeom prst="rect">
              <a:avLst/>
            </a:prstGeom>
            <a:noFill/>
            <a:ln>
              <a:noFill/>
            </a:ln>
            <a:effectLst>
              <a:outerShdw blurRad="50800" dist="38100" dir="5400000" algn="t" rotWithShape="0">
                <a:prstClr val="black">
                  <a:alpha val="40000"/>
                </a:prstClr>
              </a:outerShdw>
            </a:effectLst>
            <a:extLst/>
          </p:spPr>
          <p:txBody>
            <a:bodyPr anchor="ctr"/>
            <a:lstStyle/>
            <a:p>
              <a:r>
                <a:rPr lang="en-US" sz="1200" dirty="0" smtClean="0">
                  <a:solidFill>
                    <a:srgbClr val="FF8802"/>
                  </a:solidFill>
                  <a:latin typeface="Helvetica LT Std Light" charset="0"/>
                  <a:cs typeface="Helvetica LT Std Light" charset="0"/>
                </a:rPr>
                <a:t>Racism</a:t>
              </a:r>
              <a:endParaRPr lang="en-US" sz="1200" dirty="0">
                <a:solidFill>
                  <a:srgbClr val="FF8802"/>
                </a:solidFill>
                <a:latin typeface="Helvetica LT Std Light" charset="0"/>
                <a:cs typeface="Helvetica LT Std Light" charset="0"/>
              </a:endParaRPr>
            </a:p>
          </p:txBody>
        </p:sp>
        <p:sp>
          <p:nvSpPr>
            <p:cNvPr id="11" name="Rectangle 6"/>
            <p:cNvSpPr>
              <a:spLocks noChangeArrowheads="1"/>
            </p:cNvSpPr>
            <p:nvPr/>
          </p:nvSpPr>
          <p:spPr bwMode="auto">
            <a:xfrm>
              <a:off x="2370064" y="3045153"/>
              <a:ext cx="1481917" cy="277089"/>
            </a:xfrm>
            <a:prstGeom prst="rect">
              <a:avLst/>
            </a:prstGeom>
            <a:noFill/>
            <a:ln>
              <a:noFill/>
            </a:ln>
            <a:effectLst>
              <a:outerShdw blurRad="63500" dist="50800" dir="5400000" algn="t" rotWithShape="0">
                <a:prstClr val="black"/>
              </a:outerShdw>
            </a:effectLst>
            <a:extLst/>
          </p:spPr>
          <p:txBody>
            <a:bodyPr anchor="ctr"/>
            <a:lstStyle/>
            <a:p>
              <a:pPr algn="r"/>
              <a:r>
                <a:rPr lang="en-US" sz="1200" dirty="0" smtClean="0">
                  <a:solidFill>
                    <a:srgbClr val="FF8802"/>
                  </a:solidFill>
                  <a:latin typeface="Helvetica LT Std Light" charset="0"/>
                  <a:cs typeface="Helvetica LT Std Light" charset="0"/>
                </a:rPr>
                <a:t>Economic Collapse</a:t>
              </a:r>
              <a:endParaRPr lang="en-US" sz="1200" dirty="0">
                <a:solidFill>
                  <a:srgbClr val="FF8802"/>
                </a:solidFill>
                <a:latin typeface="Helvetica LT Std Light" charset="0"/>
                <a:cs typeface="Helvetica LT Std Light" charset="0"/>
              </a:endParaRPr>
            </a:p>
          </p:txBody>
        </p:sp>
        <p:sp>
          <p:nvSpPr>
            <p:cNvPr id="12" name="Rectangle 6"/>
            <p:cNvSpPr>
              <a:spLocks noChangeArrowheads="1"/>
            </p:cNvSpPr>
            <p:nvPr/>
          </p:nvSpPr>
          <p:spPr bwMode="auto">
            <a:xfrm>
              <a:off x="4680179" y="2965896"/>
              <a:ext cx="1447801" cy="381000"/>
            </a:xfrm>
            <a:prstGeom prst="rect">
              <a:avLst/>
            </a:prstGeom>
            <a:noFill/>
            <a:ln>
              <a:noFill/>
            </a:ln>
            <a:extLst/>
          </p:spPr>
          <p:txBody>
            <a:bodyPr anchor="ctr"/>
            <a:lstStyle/>
            <a:p>
              <a:r>
                <a:rPr lang="en-US" sz="1200" dirty="0" smtClean="0">
                  <a:solidFill>
                    <a:srgbClr val="FF8802"/>
                  </a:solidFill>
                  <a:latin typeface="Helvetica LT Std Light" charset="0"/>
                  <a:cs typeface="Helvetica LT Std Light" charset="0"/>
                </a:rPr>
                <a:t>Species </a:t>
              </a:r>
            </a:p>
            <a:p>
              <a:r>
                <a:rPr lang="en-US" sz="1200" dirty="0" smtClean="0">
                  <a:solidFill>
                    <a:srgbClr val="FF8802"/>
                  </a:solidFill>
                  <a:latin typeface="Helvetica LT Std Light" charset="0"/>
                  <a:cs typeface="Helvetica LT Std Light" charset="0"/>
                </a:rPr>
                <a:t>Extinction</a:t>
              </a:r>
              <a:endParaRPr lang="en-US" sz="1200" dirty="0">
                <a:solidFill>
                  <a:srgbClr val="FF8802"/>
                </a:solidFill>
                <a:latin typeface="Helvetica LT Std Light" charset="0"/>
                <a:cs typeface="Helvetica LT Std Light" charset="0"/>
              </a:endParaRPr>
            </a:p>
          </p:txBody>
        </p:sp>
        <p:sp>
          <p:nvSpPr>
            <p:cNvPr id="13" name="Rectangle 6"/>
            <p:cNvSpPr>
              <a:spLocks noChangeArrowheads="1"/>
            </p:cNvSpPr>
            <p:nvPr/>
          </p:nvSpPr>
          <p:spPr bwMode="auto">
            <a:xfrm>
              <a:off x="6904200" y="1769009"/>
              <a:ext cx="990600" cy="277089"/>
            </a:xfrm>
            <a:prstGeom prst="rect">
              <a:avLst/>
            </a:prstGeom>
            <a:noFill/>
            <a:ln>
              <a:noFill/>
            </a:ln>
            <a:effectLst>
              <a:outerShdw blurRad="63500" dist="50800" dir="5400000" algn="t" rotWithShape="0">
                <a:prstClr val="black"/>
              </a:outerShdw>
            </a:effectLst>
            <a:extLst/>
          </p:spPr>
          <p:txBody>
            <a:bodyPr anchor="ctr"/>
            <a:lstStyle/>
            <a:p>
              <a:r>
                <a:rPr lang="en-US" sz="1200" dirty="0" smtClean="0">
                  <a:solidFill>
                    <a:srgbClr val="FF8802"/>
                  </a:solidFill>
                  <a:latin typeface="Helvetica LT Std Light" charset="0"/>
                  <a:cs typeface="Helvetica LT Std Light" charset="0"/>
                </a:rPr>
                <a:t>Water</a:t>
              </a:r>
              <a:endParaRPr lang="en-US" sz="1200" dirty="0">
                <a:solidFill>
                  <a:srgbClr val="FF8802"/>
                </a:solidFill>
                <a:latin typeface="Helvetica LT Std Light" charset="0"/>
                <a:cs typeface="Helvetica LT Std Light" charset="0"/>
              </a:endParaRPr>
            </a:p>
          </p:txBody>
        </p:sp>
        <p:sp>
          <p:nvSpPr>
            <p:cNvPr id="17" name="Rectangle 6"/>
            <p:cNvSpPr>
              <a:spLocks noChangeArrowheads="1"/>
            </p:cNvSpPr>
            <p:nvPr/>
          </p:nvSpPr>
          <p:spPr bwMode="auto">
            <a:xfrm>
              <a:off x="7315200" y="3790950"/>
              <a:ext cx="1371600" cy="277089"/>
            </a:xfrm>
            <a:prstGeom prst="rect">
              <a:avLst/>
            </a:prstGeom>
            <a:noFill/>
            <a:ln>
              <a:noFill/>
            </a:ln>
            <a:effectLst>
              <a:outerShdw blurRad="50800" dist="38100" dir="5400000" algn="t" rotWithShape="0">
                <a:prstClr val="black">
                  <a:alpha val="40000"/>
                </a:prstClr>
              </a:outerShdw>
            </a:effectLst>
            <a:extLst/>
          </p:spPr>
          <p:txBody>
            <a:bodyPr anchor="ctr"/>
            <a:lstStyle/>
            <a:p>
              <a:pPr algn="ctr"/>
              <a:r>
                <a:rPr lang="en-US" sz="1200" dirty="0" smtClean="0">
                  <a:solidFill>
                    <a:srgbClr val="FF8802"/>
                  </a:solidFill>
                  <a:latin typeface="Helvetica LT Std Light" charset="0"/>
                  <a:cs typeface="Helvetica LT Std Light" charset="0"/>
                </a:rPr>
                <a:t>Corporate Greed</a:t>
              </a:r>
              <a:endParaRPr lang="en-US" sz="1200" dirty="0">
                <a:solidFill>
                  <a:srgbClr val="FF8802"/>
                </a:solidFill>
                <a:latin typeface="Helvetica LT Std Light" charset="0"/>
                <a:cs typeface="Helvetica LT Std Light" charset="0"/>
              </a:endParaRPr>
            </a:p>
          </p:txBody>
        </p:sp>
        <p:sp>
          <p:nvSpPr>
            <p:cNvPr id="5" name="Rounded Rectangle 4"/>
            <p:cNvSpPr/>
            <p:nvPr/>
          </p:nvSpPr>
          <p:spPr bwMode="auto">
            <a:xfrm>
              <a:off x="2416297" y="3664094"/>
              <a:ext cx="1966754" cy="258510"/>
            </a:xfrm>
            <a:prstGeom prst="roundRect">
              <a:avLst/>
            </a:prstGeom>
            <a:gradFill flip="none" rotWithShape="1">
              <a:gsLst>
                <a:gs pos="38000">
                  <a:schemeClr val="tx1">
                    <a:lumMod val="95000"/>
                    <a:lumOff val="5000"/>
                  </a:schemeClr>
                </a:gs>
                <a:gs pos="100000">
                  <a:schemeClr val="tx1">
                    <a:alpha val="0"/>
                  </a:schemeClr>
                </a:gs>
              </a:gsLst>
              <a:path path="rect">
                <a:fillToRect l="50000" t="50000" r="50000" b="50000"/>
              </a:path>
              <a:tileRect/>
            </a:gradFill>
            <a:ln w="9525" algn="ctr">
              <a:noFill/>
              <a:miter lim="800000"/>
              <a:headEnd/>
              <a:tailEnd/>
            </a:ln>
          </p:spPr>
          <p:txBody>
            <a:bodyPr wrap="square" rtlCol="0" anchor="ctr">
              <a:noAutofit/>
            </a:bodyPr>
            <a:lstStyle/>
            <a:p>
              <a:pPr algn="ctr"/>
              <a:endParaRPr lang="en-US" sz="1800">
                <a:latin typeface="Calibri" pitchFamily="34" charset="0"/>
                <a:ea typeface="+mn-ea"/>
                <a:cs typeface="+mn-cs"/>
              </a:endParaRPr>
            </a:p>
          </p:txBody>
        </p:sp>
        <p:sp>
          <p:nvSpPr>
            <p:cNvPr id="15" name="Rectangle 6"/>
            <p:cNvSpPr>
              <a:spLocks noChangeArrowheads="1"/>
            </p:cNvSpPr>
            <p:nvPr/>
          </p:nvSpPr>
          <p:spPr bwMode="auto">
            <a:xfrm>
              <a:off x="2454598" y="3612247"/>
              <a:ext cx="1905001" cy="277089"/>
            </a:xfrm>
            <a:prstGeom prst="rect">
              <a:avLst/>
            </a:prstGeom>
            <a:noFill/>
            <a:ln>
              <a:noFill/>
            </a:ln>
            <a:effectLst>
              <a:outerShdw blurRad="63500" dist="50800" dir="5400000" algn="t" rotWithShape="0">
                <a:prstClr val="black"/>
              </a:outerShdw>
            </a:effectLst>
            <a:extLst/>
          </p:spPr>
          <p:txBody>
            <a:bodyPr anchor="ctr"/>
            <a:lstStyle/>
            <a:p>
              <a:pPr algn="ctr"/>
              <a:r>
                <a:rPr lang="en-US" sz="1200" dirty="0" smtClean="0">
                  <a:solidFill>
                    <a:srgbClr val="FF8802"/>
                  </a:solidFill>
                  <a:latin typeface="Helvetica LT Std Light" charset="0"/>
                  <a:cs typeface="Helvetica LT Std Light" charset="0"/>
                </a:rPr>
                <a:t>Human Rights Violations</a:t>
              </a:r>
              <a:endParaRPr lang="en-US" sz="1200" dirty="0">
                <a:solidFill>
                  <a:srgbClr val="FF8802"/>
                </a:solidFill>
                <a:latin typeface="Helvetica LT Std Light" charset="0"/>
                <a:cs typeface="Helvetica LT Std Light" charset="0"/>
              </a:endParaRPr>
            </a:p>
          </p:txBody>
        </p:sp>
        <p:sp>
          <p:nvSpPr>
            <p:cNvPr id="16" name="Rectangle 6"/>
            <p:cNvSpPr>
              <a:spLocks noChangeArrowheads="1"/>
            </p:cNvSpPr>
            <p:nvPr/>
          </p:nvSpPr>
          <p:spPr bwMode="auto">
            <a:xfrm>
              <a:off x="4598198" y="3476149"/>
              <a:ext cx="1524001" cy="423662"/>
            </a:xfrm>
            <a:prstGeom prst="rect">
              <a:avLst/>
            </a:prstGeom>
            <a:noFill/>
            <a:ln>
              <a:noFill/>
            </a:ln>
            <a:effectLst>
              <a:outerShdw blurRad="63500" dist="25400" dir="5400000" algn="t" rotWithShape="0">
                <a:prstClr val="black"/>
              </a:outerShdw>
            </a:effectLst>
            <a:extLst/>
          </p:spPr>
          <p:txBody>
            <a:bodyPr anchor="ctr"/>
            <a:lstStyle/>
            <a:p>
              <a:r>
                <a:rPr lang="en-US" sz="1200" dirty="0" smtClean="0">
                  <a:solidFill>
                    <a:srgbClr val="FF8802"/>
                  </a:solidFill>
                  <a:latin typeface="Helvetica LT Std Light" charset="0"/>
                  <a:cs typeface="Helvetica LT Std Light" charset="0"/>
                </a:rPr>
                <a:t>Sexual </a:t>
              </a:r>
            </a:p>
            <a:p>
              <a:r>
                <a:rPr lang="en-US" sz="1200" dirty="0" smtClean="0">
                  <a:solidFill>
                    <a:srgbClr val="FF8802"/>
                  </a:solidFill>
                  <a:latin typeface="Helvetica LT Std Light" charset="0"/>
                  <a:cs typeface="Helvetica LT Std Light" charset="0"/>
                </a:rPr>
                <a:t>Violence</a:t>
              </a:r>
              <a:endParaRPr lang="en-US" sz="1200" dirty="0">
                <a:solidFill>
                  <a:srgbClr val="FF8802"/>
                </a:solidFill>
                <a:latin typeface="Helvetica LT Std Light" charset="0"/>
                <a:cs typeface="Helvetica LT Std Light" charset="0"/>
              </a:endParaRPr>
            </a:p>
          </p:txBody>
        </p:sp>
        <p:sp>
          <p:nvSpPr>
            <p:cNvPr id="14" name="Rectangle 6"/>
            <p:cNvSpPr>
              <a:spLocks noChangeArrowheads="1"/>
            </p:cNvSpPr>
            <p:nvPr/>
          </p:nvSpPr>
          <p:spPr bwMode="auto">
            <a:xfrm>
              <a:off x="52399" y="4613068"/>
              <a:ext cx="1237637" cy="456687"/>
            </a:xfrm>
            <a:prstGeom prst="rect">
              <a:avLst/>
            </a:prstGeom>
            <a:noFill/>
            <a:ln>
              <a:noFill/>
            </a:ln>
            <a:effectLst>
              <a:outerShdw blurRad="63500" dist="50800" dir="5400000" algn="t" rotWithShape="0">
                <a:prstClr val="black"/>
              </a:outerShdw>
            </a:effectLst>
            <a:extLst/>
          </p:spPr>
          <p:txBody>
            <a:bodyPr anchor="ctr"/>
            <a:lstStyle/>
            <a:p>
              <a:r>
                <a:rPr lang="en-US" sz="1200" dirty="0" smtClean="0">
                  <a:solidFill>
                    <a:srgbClr val="FF8802"/>
                  </a:solidFill>
                  <a:latin typeface="Helvetica LT Std Light" charset="0"/>
                  <a:cs typeface="Helvetica LT Std Light" charset="0"/>
                </a:rPr>
                <a:t>Environmental </a:t>
              </a:r>
            </a:p>
            <a:p>
              <a:r>
                <a:rPr lang="en-US" sz="1200" dirty="0" smtClean="0">
                  <a:solidFill>
                    <a:srgbClr val="FF8802"/>
                  </a:solidFill>
                  <a:latin typeface="Helvetica LT Std Light" charset="0"/>
                  <a:cs typeface="Helvetica LT Std Light" charset="0"/>
                </a:rPr>
                <a:t>Destruction</a:t>
              </a:r>
              <a:endParaRPr lang="en-US" sz="1200" dirty="0">
                <a:solidFill>
                  <a:srgbClr val="FF8802"/>
                </a:solidFill>
                <a:latin typeface="Helvetica LT Std Light" charset="0"/>
                <a:cs typeface="Helvetica LT Std Light" charset="0"/>
              </a:endParaRPr>
            </a:p>
          </p:txBody>
        </p:sp>
        <p:pic>
          <p:nvPicPr>
            <p:cNvPr id="2" name="Picture 1" descr="800px-New_iraqi_army_tank.jpg"/>
            <p:cNvPicPr>
              <a:picLocks noChangeAspect="1"/>
            </p:cNvPicPr>
            <p:nvPr/>
          </p:nvPicPr>
          <p:blipFill rotWithShape="1">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contrast="-2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9251"/>
            <a:stretch/>
          </p:blipFill>
          <p:spPr>
            <a:xfrm>
              <a:off x="4623776" y="75700"/>
              <a:ext cx="2170724" cy="1600699"/>
            </a:xfrm>
            <a:prstGeom prst="rect">
              <a:avLst/>
            </a:prstGeom>
          </p:spPr>
        </p:pic>
        <p:sp>
          <p:nvSpPr>
            <p:cNvPr id="6" name="Rectangle 6"/>
            <p:cNvSpPr>
              <a:spLocks noChangeArrowheads="1"/>
            </p:cNvSpPr>
            <p:nvPr/>
          </p:nvSpPr>
          <p:spPr bwMode="auto">
            <a:xfrm>
              <a:off x="1371600" y="1352550"/>
              <a:ext cx="762000" cy="277089"/>
            </a:xfrm>
            <a:prstGeom prst="rect">
              <a:avLst/>
            </a:prstGeom>
            <a:noFill/>
            <a:ln>
              <a:noFill/>
            </a:ln>
            <a:extLst/>
          </p:spPr>
          <p:txBody>
            <a:bodyPr anchor="ctr"/>
            <a:lstStyle/>
            <a:p>
              <a:pPr algn="r"/>
              <a:r>
                <a:rPr lang="en-US" sz="1200" dirty="0" smtClean="0">
                  <a:solidFill>
                    <a:srgbClr val="FF8802"/>
                  </a:solidFill>
                  <a:latin typeface="Helvetica LT Std Light" charset="0"/>
                  <a:cs typeface="Helvetica LT Std Light" charset="0"/>
                </a:rPr>
                <a:t>Poverty</a:t>
              </a:r>
              <a:endParaRPr lang="en-US" sz="1200" dirty="0">
                <a:solidFill>
                  <a:srgbClr val="FF8802"/>
                </a:solidFill>
                <a:latin typeface="Helvetica LT Std Light" charset="0"/>
                <a:cs typeface="Helvetica LT Std Light" charset="0"/>
              </a:endParaRPr>
            </a:p>
          </p:txBody>
        </p:sp>
        <p:sp>
          <p:nvSpPr>
            <p:cNvPr id="8" name="Rectangle 6"/>
            <p:cNvSpPr>
              <a:spLocks noChangeArrowheads="1"/>
            </p:cNvSpPr>
            <p:nvPr/>
          </p:nvSpPr>
          <p:spPr bwMode="auto">
            <a:xfrm>
              <a:off x="4572000" y="1380261"/>
              <a:ext cx="762000" cy="277089"/>
            </a:xfrm>
            <a:prstGeom prst="rect">
              <a:avLst/>
            </a:prstGeom>
            <a:noFill/>
            <a:ln>
              <a:noFill/>
            </a:ln>
            <a:effectLst>
              <a:outerShdw blurRad="50800" dist="38100" dir="5400000" algn="t" rotWithShape="0">
                <a:prstClr val="black"/>
              </a:outerShdw>
            </a:effectLst>
            <a:extLst/>
          </p:spPr>
          <p:txBody>
            <a:bodyPr anchor="ctr"/>
            <a:lstStyle/>
            <a:p>
              <a:r>
                <a:rPr lang="en-US" sz="1200" dirty="0" smtClean="0">
                  <a:solidFill>
                    <a:srgbClr val="FF8802"/>
                  </a:solidFill>
                  <a:latin typeface="Helvetica LT Std Light" charset="0"/>
                  <a:cs typeface="Helvetica LT Std Light" charset="0"/>
                </a:rPr>
                <a:t>Conflict</a:t>
              </a:r>
              <a:endParaRPr lang="en-US" sz="1200" dirty="0">
                <a:solidFill>
                  <a:srgbClr val="FF8802"/>
                </a:solidFill>
                <a:latin typeface="Helvetica LT Std Light" charset="0"/>
                <a:cs typeface="Helvetica LT Std Light" charset="0"/>
              </a:endParaRPr>
            </a:p>
          </p:txBody>
        </p:sp>
        <p:sp>
          <p:nvSpPr>
            <p:cNvPr id="24" name="Rectangle 6"/>
            <p:cNvSpPr>
              <a:spLocks noChangeArrowheads="1"/>
            </p:cNvSpPr>
            <p:nvPr/>
          </p:nvSpPr>
          <p:spPr bwMode="auto">
            <a:xfrm>
              <a:off x="2286000" y="2266950"/>
              <a:ext cx="4572000" cy="5334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r>
                <a:rPr lang="en-US" dirty="0" smtClean="0">
                  <a:solidFill>
                    <a:srgbClr val="FFFFFF"/>
                  </a:solidFill>
                  <a:latin typeface="Helvetica LT Std Light" charset="0"/>
                  <a:cs typeface="Helvetica LT Std Light" charset="0"/>
                </a:rPr>
                <a:t>Global Problems</a:t>
              </a:r>
              <a:endParaRPr lang="en-US" dirty="0">
                <a:solidFill>
                  <a:srgbClr val="FFFFFF"/>
                </a:solidFill>
                <a:latin typeface="Helvetica LT Std Light" charset="0"/>
                <a:cs typeface="Helvetica LT Std Light" charset="0"/>
              </a:endParaRPr>
            </a:p>
          </p:txBody>
        </p:sp>
      </p:grpSp>
      <p:sp>
        <p:nvSpPr>
          <p:cNvPr id="21"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FFFFFF"/>
                </a:solidFill>
                <a:latin typeface="Helvetica" charset="0"/>
                <a:cs typeface="Arial" charset="0"/>
              </a:rPr>
              <a:pPr algn="ctr"/>
              <a:t>19</a:t>
            </a:fld>
            <a:r>
              <a:rPr lang="en-US" sz="700" dirty="0">
                <a:solidFill>
                  <a:srgbClr val="FFFFFF"/>
                </a:solidFill>
                <a:latin typeface="Helvetica" charset="0"/>
                <a:cs typeface="Arial" charset="0"/>
              </a:rPr>
              <a:t> | © </a:t>
            </a:r>
            <a:r>
              <a:rPr lang="en-US" sz="700" dirty="0" smtClean="0">
                <a:solidFill>
                  <a:srgbClr val="FFFFFF"/>
                </a:solidFill>
                <a:latin typeface="Helvetica" charset="0"/>
                <a:cs typeface="Arial" charset="0"/>
              </a:rPr>
              <a:t>2014 Global Solutions Networks. </a:t>
            </a:r>
            <a:r>
              <a:rPr lang="en-US" sz="700" dirty="0">
                <a:solidFill>
                  <a:srgbClr val="FFFFFF"/>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1849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572511" y="1597821"/>
            <a:ext cx="7772400" cy="1102519"/>
          </a:xfrm>
        </p:spPr>
        <p:txBody>
          <a:bodyPr/>
          <a:lstStyle/>
          <a:p>
            <a:r>
              <a:rPr lang="en-US" sz="4400" dirty="0" smtClean="0">
                <a:solidFill>
                  <a:srgbClr val="00B0F0"/>
                </a:solidFill>
                <a:latin typeface="+mj-lt"/>
              </a:rPr>
              <a:t>Welcome and Introductions</a:t>
            </a:r>
            <a:endParaRPr lang="en-US" sz="4400" dirty="0">
              <a:solidFill>
                <a:srgbClr val="00B0F0"/>
              </a:solidFill>
              <a:latin typeface="+mj-lt"/>
            </a:endParaRPr>
          </a:p>
        </p:txBody>
      </p:sp>
      <p:sp>
        <p:nvSpPr>
          <p:cNvPr id="5" name="Subtitle 4"/>
          <p:cNvSpPr>
            <a:spLocks noGrp="1"/>
          </p:cNvSpPr>
          <p:nvPr>
            <p:ph type="subTitle" idx="1"/>
          </p:nvPr>
        </p:nvSpPr>
        <p:spPr>
          <a:xfrm>
            <a:off x="1351599" y="2914650"/>
            <a:ext cx="6400800" cy="1314450"/>
          </a:xfrm>
        </p:spPr>
        <p:txBody>
          <a:bodyPr>
            <a:normAutofit/>
          </a:bodyPr>
          <a:lstStyle/>
          <a:p>
            <a:r>
              <a:rPr lang="en-US" sz="2400" dirty="0" smtClean="0"/>
              <a:t>Joan Bigham, </a:t>
            </a:r>
            <a:r>
              <a:rPr lang="en-US" sz="2400" i="1" dirty="0" smtClean="0"/>
              <a:t>Managing Director</a:t>
            </a:r>
            <a:r>
              <a:rPr lang="en-US" sz="2400" dirty="0" smtClean="0"/>
              <a:t>, GSN</a:t>
            </a:r>
          </a:p>
          <a:p>
            <a:r>
              <a:rPr lang="en-US" sz="2400" dirty="0" smtClean="0"/>
              <a:t>Jamison </a:t>
            </a:r>
            <a:r>
              <a:rPr lang="en-US" sz="2400" dirty="0" err="1" smtClean="0"/>
              <a:t>Steeve</a:t>
            </a:r>
            <a:r>
              <a:rPr lang="en-US" sz="2400" dirty="0" smtClean="0"/>
              <a:t>, </a:t>
            </a:r>
            <a:r>
              <a:rPr lang="en-US" sz="2400" i="1" dirty="0" smtClean="0"/>
              <a:t>Executive Director</a:t>
            </a:r>
            <a:r>
              <a:rPr lang="en-US" sz="2400" dirty="0" smtClean="0"/>
              <a:t>, MPI</a:t>
            </a:r>
            <a:endParaRPr lang="en-US" sz="2400" dirty="0"/>
          </a:p>
        </p:txBody>
      </p:sp>
      <p:pic>
        <p:nvPicPr>
          <p:cNvPr id="6" name="Picture 5" descr="GSN Logo tight fon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7" name="Slide Number Placeholder 1"/>
          <p:cNvSpPr txBox="1">
            <a:spLocks noGrp="1"/>
          </p:cNvSpPr>
          <p:nvPr/>
        </p:nvSpPr>
        <p:spPr bwMode="auto">
          <a:xfrm>
            <a:off x="3124200" y="4793464"/>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2</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7165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0" y="0"/>
            <a:ext cx="9144000" cy="742950"/>
          </a:xfrm>
          <a:prstGeom prst="rect">
            <a:avLst/>
          </a:prstGeom>
          <a:solidFill>
            <a:schemeClr val="bg1"/>
          </a:solidFill>
        </p:spPr>
        <p:txBody>
          <a:bodyPr anchor="ctr"/>
          <a:lstStyle>
            <a:lvl1pPr algn="ctr" rtl="0" eaLnBrk="0" fontAlgn="base" hangingPunct="0">
              <a:lnSpc>
                <a:spcPct val="90000"/>
              </a:lnSpc>
              <a:spcBef>
                <a:spcPct val="0"/>
              </a:spcBef>
              <a:spcAft>
                <a:spcPct val="0"/>
              </a:spcAft>
              <a:defRPr sz="2800">
                <a:solidFill>
                  <a:srgbClr val="F5A738"/>
                </a:solidFill>
                <a:latin typeface="Helvetica LT Std Light"/>
                <a:ea typeface="ＭＳ Ｐゴシック" pitchFamily="-123" charset="-128"/>
                <a:cs typeface="ＭＳ Ｐゴシック" pitchFamily="-1" charset="-128"/>
              </a:defRPr>
            </a:lvl1pPr>
            <a:lvl2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2pPr>
            <a:lvl3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3pPr>
            <a:lvl4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4pPr>
            <a:lvl5pPr algn="ctr" rtl="0" eaLnBrk="0" fontAlgn="base" hangingPunct="0">
              <a:lnSpc>
                <a:spcPct val="90000"/>
              </a:lnSpc>
              <a:spcBef>
                <a:spcPct val="0"/>
              </a:spcBef>
              <a:spcAft>
                <a:spcPct val="0"/>
              </a:spcAft>
              <a:defRPr sz="2800">
                <a:solidFill>
                  <a:srgbClr val="F5A738"/>
                </a:solidFill>
                <a:latin typeface="Helvetica LT Std Light" pitchFamily="-1" charset="0"/>
                <a:ea typeface="ＭＳ Ｐゴシック" pitchFamily="-123" charset="-128"/>
                <a:cs typeface="ＭＳ Ｐゴシック" pitchFamily="-123" charset="-128"/>
              </a:defRPr>
            </a:lvl5pPr>
            <a:lvl6pPr marL="457200" algn="l" rtl="0" eaLnBrk="1" fontAlgn="base" hangingPunct="1">
              <a:lnSpc>
                <a:spcPct val="90000"/>
              </a:lnSpc>
              <a:spcBef>
                <a:spcPct val="0"/>
              </a:spcBef>
              <a:spcAft>
                <a:spcPct val="0"/>
              </a:spcAft>
              <a:defRPr sz="2400" b="1">
                <a:solidFill>
                  <a:schemeClr val="bg1"/>
                </a:solidFill>
                <a:latin typeface="Calibri" pitchFamily="34" charset="0"/>
              </a:defRPr>
            </a:lvl6pPr>
            <a:lvl7pPr marL="914400" algn="l" rtl="0" eaLnBrk="1" fontAlgn="base" hangingPunct="1">
              <a:lnSpc>
                <a:spcPct val="90000"/>
              </a:lnSpc>
              <a:spcBef>
                <a:spcPct val="0"/>
              </a:spcBef>
              <a:spcAft>
                <a:spcPct val="0"/>
              </a:spcAft>
              <a:defRPr sz="2400" b="1">
                <a:solidFill>
                  <a:schemeClr val="bg1"/>
                </a:solidFill>
                <a:latin typeface="Calibri" pitchFamily="34" charset="0"/>
              </a:defRPr>
            </a:lvl7pPr>
            <a:lvl8pPr marL="1371600" algn="l" rtl="0" eaLnBrk="1" fontAlgn="base" hangingPunct="1">
              <a:lnSpc>
                <a:spcPct val="90000"/>
              </a:lnSpc>
              <a:spcBef>
                <a:spcPct val="0"/>
              </a:spcBef>
              <a:spcAft>
                <a:spcPct val="0"/>
              </a:spcAft>
              <a:defRPr sz="2400" b="1">
                <a:solidFill>
                  <a:schemeClr val="bg1"/>
                </a:solidFill>
                <a:latin typeface="Calibri" pitchFamily="34" charset="0"/>
              </a:defRPr>
            </a:lvl8pPr>
            <a:lvl9pPr marL="1828800" algn="l" rtl="0" eaLnBrk="1" fontAlgn="base" hangingPunct="1">
              <a:lnSpc>
                <a:spcPct val="90000"/>
              </a:lnSpc>
              <a:spcBef>
                <a:spcPct val="0"/>
              </a:spcBef>
              <a:spcAft>
                <a:spcPct val="0"/>
              </a:spcAft>
              <a:defRPr sz="2400" b="1">
                <a:solidFill>
                  <a:schemeClr val="bg1"/>
                </a:solidFill>
                <a:latin typeface="Calibri" pitchFamily="34" charset="0"/>
              </a:defRPr>
            </a:lvl9pPr>
          </a:lstStyle>
          <a:p>
            <a:r>
              <a:rPr lang="en-US" dirty="0" smtClean="0">
                <a:latin typeface="Calibri"/>
                <a:ea typeface="ＭＳ Ｐゴシック" charset="0"/>
                <a:cs typeface="Calibri"/>
              </a:rPr>
              <a:t>Global Solution Networks</a:t>
            </a:r>
            <a:endParaRPr lang="en-US" dirty="0">
              <a:latin typeface="Calibri"/>
              <a:ea typeface="ＭＳ Ｐゴシック" charset="0"/>
              <a:cs typeface="Calibri"/>
            </a:endParaRPr>
          </a:p>
        </p:txBody>
      </p:sp>
      <p:pic>
        <p:nvPicPr>
          <p:cNvPr id="10" name="Picture 9" descr="Screen Shot 2012-04-05 at 6.04.24 PM.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395" r="233" b="3439"/>
          <a:stretch/>
        </p:blipFill>
        <p:spPr bwMode="auto">
          <a:xfrm>
            <a:off x="0" y="1809750"/>
            <a:ext cx="5074679" cy="3365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Rectangle 1"/>
          <p:cNvSpPr/>
          <p:nvPr/>
        </p:nvSpPr>
        <p:spPr>
          <a:xfrm>
            <a:off x="2971800" y="1504950"/>
            <a:ext cx="4876800" cy="1897955"/>
          </a:xfrm>
          <a:prstGeom prst="rect">
            <a:avLst/>
          </a:prstGeom>
        </p:spPr>
        <p:txBody>
          <a:bodyPr wrap="square">
            <a:spAutoFit/>
          </a:bodyPr>
          <a:lstStyle/>
          <a:p>
            <a:pPr marL="457200" indent="-457200" eaLnBrk="1" hangingPunct="1">
              <a:lnSpc>
                <a:spcPct val="90000"/>
              </a:lnSpc>
              <a:spcAft>
                <a:spcPts val="1800"/>
              </a:spcAft>
              <a:buFont typeface="+mj-lt"/>
              <a:buAutoNum type="arabicPeriod"/>
            </a:pPr>
            <a:r>
              <a:rPr lang="en-US" sz="2000" dirty="0">
                <a:solidFill>
                  <a:srgbClr val="595959"/>
                </a:solidFill>
                <a:latin typeface="Calibri"/>
                <a:cs typeface="Calibri"/>
              </a:rPr>
              <a:t>Diverse Stakeholders</a:t>
            </a:r>
          </a:p>
          <a:p>
            <a:pPr marL="457200" indent="-457200" eaLnBrk="1" hangingPunct="1">
              <a:lnSpc>
                <a:spcPct val="90000"/>
              </a:lnSpc>
              <a:spcAft>
                <a:spcPts val="1800"/>
              </a:spcAft>
              <a:buFont typeface="+mj-lt"/>
              <a:buAutoNum type="arabicPeriod"/>
            </a:pPr>
            <a:r>
              <a:rPr lang="en-US" sz="2000" dirty="0">
                <a:solidFill>
                  <a:srgbClr val="595959"/>
                </a:solidFill>
                <a:latin typeface="Calibri"/>
                <a:cs typeface="Calibri"/>
              </a:rPr>
              <a:t>Addresses a Global Problem</a:t>
            </a:r>
          </a:p>
          <a:p>
            <a:pPr marL="457200" indent="-457200" eaLnBrk="1" hangingPunct="1">
              <a:lnSpc>
                <a:spcPct val="90000"/>
              </a:lnSpc>
              <a:spcAft>
                <a:spcPts val="1800"/>
              </a:spcAft>
              <a:buFont typeface="+mj-lt"/>
              <a:buAutoNum type="arabicPeriod"/>
            </a:pPr>
            <a:r>
              <a:rPr lang="en-US" sz="2000" dirty="0">
                <a:solidFill>
                  <a:srgbClr val="595959"/>
                </a:solidFill>
                <a:latin typeface="Calibri"/>
                <a:cs typeface="Calibri"/>
              </a:rPr>
              <a:t>Exploits the Digital Revolution</a:t>
            </a:r>
          </a:p>
          <a:p>
            <a:pPr marL="457200" indent="-457200" eaLnBrk="1" hangingPunct="1">
              <a:lnSpc>
                <a:spcPct val="90000"/>
              </a:lnSpc>
              <a:spcAft>
                <a:spcPts val="1800"/>
              </a:spcAft>
              <a:buFont typeface="+mj-lt"/>
              <a:buAutoNum type="arabicPeriod"/>
            </a:pPr>
            <a:r>
              <a:rPr lang="en-US" sz="2000" dirty="0">
                <a:solidFill>
                  <a:srgbClr val="595959"/>
                </a:solidFill>
                <a:latin typeface="Calibri"/>
                <a:cs typeface="Calibri"/>
              </a:rPr>
              <a:t>Self-Organized Governance</a:t>
            </a: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20</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5741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0 Network Types.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1185" y="750190"/>
            <a:ext cx="8229591" cy="3985783"/>
          </a:xfrm>
          <a:prstGeom prst="rect">
            <a:avLst/>
          </a:prstGeom>
        </p:spPr>
      </p:pic>
      <p:sp>
        <p:nvSpPr>
          <p:cNvPr id="71682" name="Title 1"/>
          <p:cNvSpPr>
            <a:spLocks noGrp="1"/>
          </p:cNvSpPr>
          <p:nvPr>
            <p:ph type="title"/>
          </p:nvPr>
        </p:nvSpPr>
        <p:spPr>
          <a:xfrm>
            <a:off x="0" y="0"/>
            <a:ext cx="9144000" cy="742950"/>
          </a:xfrm>
          <a:solidFill>
            <a:schemeClr val="bg1"/>
          </a:solidFill>
        </p:spPr>
        <p:txBody>
          <a:bodyPr>
            <a:normAutofit/>
          </a:bodyPr>
          <a:lstStyle/>
          <a:p>
            <a:r>
              <a:rPr lang="en-US" sz="2800" dirty="0">
                <a:solidFill>
                  <a:srgbClr val="F79646"/>
                </a:solidFill>
                <a:latin typeface="Calibri"/>
                <a:ea typeface="ＭＳ Ｐゴシック" charset="0"/>
                <a:cs typeface="Calibri"/>
              </a:rPr>
              <a:t>Taxonomy of </a:t>
            </a:r>
            <a:r>
              <a:rPr lang="en-US" sz="2800" dirty="0" smtClean="0">
                <a:solidFill>
                  <a:srgbClr val="F79646"/>
                </a:solidFill>
                <a:latin typeface="Calibri"/>
                <a:ea typeface="ＭＳ Ｐゴシック" charset="0"/>
                <a:cs typeface="Calibri"/>
              </a:rPr>
              <a:t>Global Solution Networks</a:t>
            </a:r>
            <a:endParaRPr lang="en-US" sz="2800" dirty="0">
              <a:solidFill>
                <a:srgbClr val="F79646"/>
              </a:solidFill>
              <a:latin typeface="Calibri"/>
              <a:ea typeface="ＭＳ Ｐゴシック" charset="0"/>
              <a:cs typeface="Calibri"/>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21</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226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79646"/>
                </a:solidFill>
              </a:rPr>
              <a:t>Tackling the Hard Issues </a:t>
            </a:r>
            <a:endParaRPr lang="en-US" sz="2800" dirty="0">
              <a:solidFill>
                <a:srgbClr val="F79646"/>
              </a:solidFill>
            </a:endParaRPr>
          </a:p>
        </p:txBody>
      </p:sp>
      <p:sp>
        <p:nvSpPr>
          <p:cNvPr id="3" name="Content Placeholder 2"/>
          <p:cNvSpPr>
            <a:spLocks noGrp="1"/>
          </p:cNvSpPr>
          <p:nvPr>
            <p:ph idx="1"/>
          </p:nvPr>
        </p:nvSpPr>
        <p:spPr>
          <a:xfrm>
            <a:off x="934206" y="1003046"/>
            <a:ext cx="8686800" cy="3565525"/>
          </a:xfrm>
        </p:spPr>
        <p:txBody>
          <a:bodyPr>
            <a:normAutofit/>
          </a:bodyPr>
          <a:lstStyle/>
          <a:p>
            <a:endParaRPr lang="en-US" sz="2400" dirty="0" smtClean="0"/>
          </a:p>
          <a:p>
            <a:r>
              <a:rPr lang="en-US" sz="2400" dirty="0" smtClean="0"/>
              <a:t>Climate Change </a:t>
            </a:r>
          </a:p>
          <a:p>
            <a:pPr>
              <a:buNone/>
            </a:pPr>
            <a:endParaRPr lang="en-US" sz="2400" dirty="0" smtClean="0"/>
          </a:p>
          <a:p>
            <a:r>
              <a:rPr lang="en-US" sz="2400" dirty="0" smtClean="0"/>
              <a:t>Poverty </a:t>
            </a:r>
          </a:p>
          <a:p>
            <a:pPr>
              <a:buNone/>
            </a:pPr>
            <a:endParaRPr lang="en-US" sz="2400" dirty="0" smtClean="0"/>
          </a:p>
          <a:p>
            <a:r>
              <a:rPr lang="en-US" sz="2400" dirty="0" smtClean="0"/>
              <a:t>Conflict</a:t>
            </a:r>
            <a:endParaRPr lang="en-US" sz="2400" dirty="0"/>
          </a:p>
        </p:txBody>
      </p:sp>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22</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444718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79646"/>
                </a:solidFill>
                <a:latin typeface="Calibri (Headings)"/>
                <a:cs typeface="Calibri (Headings)"/>
              </a:rPr>
              <a:t>1. Climate Change</a:t>
            </a:r>
            <a:endParaRPr lang="en-US" sz="2800" dirty="0">
              <a:solidFill>
                <a:srgbClr val="F79646"/>
              </a:solidFill>
              <a:latin typeface="Calibri (Headings)"/>
              <a:cs typeface="Calibri (Headings)"/>
            </a:endParaRPr>
          </a:p>
        </p:txBody>
      </p:sp>
      <p:pic>
        <p:nvPicPr>
          <p:cNvPr id="4" name="Picture 3"/>
          <p:cNvPicPr>
            <a:picLocks noChangeAspect="1"/>
          </p:cNvPicPr>
          <p:nvPr/>
        </p:nvPicPr>
        <p:blipFill>
          <a:blip r:embed="rId2"/>
          <a:stretch>
            <a:fillRect/>
          </a:stretch>
        </p:blipFill>
        <p:spPr>
          <a:xfrm>
            <a:off x="2018433" y="1221594"/>
            <a:ext cx="5058218" cy="3555884"/>
          </a:xfrm>
          <a:prstGeom prst="rect">
            <a:avLst/>
          </a:prstGeom>
        </p:spPr>
      </p:pic>
      <p:sp>
        <p:nvSpPr>
          <p:cNvPr id="3" name="TextBox 2"/>
          <p:cNvSpPr txBox="1"/>
          <p:nvPr/>
        </p:nvSpPr>
        <p:spPr>
          <a:xfrm>
            <a:off x="3284271" y="410454"/>
            <a:ext cx="914400" cy="914400"/>
          </a:xfrm>
          <a:prstGeom prst="rect">
            <a:avLst/>
          </a:prstGeom>
          <a:noFill/>
        </p:spPr>
        <p:txBody>
          <a:bodyPr wrap="none" rtlCol="0">
            <a:noAutofit/>
          </a:bodyPr>
          <a:lstStyle/>
          <a:p>
            <a:endParaRPr lang="en-US" sz="1800" dirty="0" err="1" smtClean="0">
              <a:solidFill>
                <a:schemeClr val="tx1">
                  <a:lumMod val="75000"/>
                  <a:lumOff val="25000"/>
                </a:schemeClr>
              </a:solidFill>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23</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5"/>
            <a:ext cx="8229600" cy="857250"/>
          </a:xfrm>
        </p:spPr>
        <p:txBody>
          <a:bodyPr>
            <a:normAutofit/>
          </a:bodyPr>
          <a:lstStyle/>
          <a:p>
            <a:r>
              <a:rPr lang="en-US" sz="2800" dirty="0" smtClean="0">
                <a:solidFill>
                  <a:srgbClr val="F79646"/>
                </a:solidFill>
              </a:rPr>
              <a:t>Tackling Climate Change with Knowledge Networks</a:t>
            </a:r>
            <a:endParaRPr lang="en-US" sz="2800" dirty="0">
              <a:solidFill>
                <a:srgbClr val="F79646"/>
              </a:solidFill>
            </a:endParaRPr>
          </a:p>
        </p:txBody>
      </p:sp>
      <p:pic>
        <p:nvPicPr>
          <p:cNvPr id="5" name="Picture 4"/>
          <p:cNvPicPr>
            <a:picLocks noChangeAspect="1"/>
          </p:cNvPicPr>
          <p:nvPr/>
        </p:nvPicPr>
        <p:blipFill>
          <a:blip r:embed="rId3"/>
          <a:stretch>
            <a:fillRect/>
          </a:stretch>
        </p:blipFill>
        <p:spPr>
          <a:xfrm>
            <a:off x="0" y="791308"/>
            <a:ext cx="9144000" cy="4161692"/>
          </a:xfrm>
          <a:prstGeom prst="rect">
            <a:avLst/>
          </a:prstGeom>
        </p:spPr>
      </p:pic>
      <p:sp>
        <p:nvSpPr>
          <p:cNvPr id="6" name="Rectangle 4"/>
          <p:cNvSpPr>
            <a:spLocks noChangeArrowheads="1"/>
          </p:cNvSpPr>
          <p:nvPr/>
        </p:nvSpPr>
        <p:spPr bwMode="auto">
          <a:xfrm>
            <a:off x="7488919" y="4704611"/>
            <a:ext cx="1669677"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cdkn.org</a:t>
            </a:r>
            <a:endParaRPr lang="en-US" sz="1600" dirty="0">
              <a:solidFill>
                <a:schemeClr val="bg1"/>
              </a:solidFill>
              <a:latin typeface="Helvetica LT Std Light" charset="0"/>
            </a:endParaRPr>
          </a:p>
        </p:txBody>
      </p:sp>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24</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506"/>
            <a:ext cx="8686800" cy="742950"/>
          </a:xfrm>
        </p:spPr>
        <p:txBody>
          <a:bodyPr>
            <a:noAutofit/>
          </a:bodyPr>
          <a:lstStyle/>
          <a:p>
            <a:r>
              <a:rPr lang="en-US" sz="2800" dirty="0" smtClean="0">
                <a:solidFill>
                  <a:srgbClr val="F79646"/>
                </a:solidFill>
              </a:rPr>
              <a:t>Tackling Climate Change with Operation and Delivery Networks</a:t>
            </a:r>
            <a:endParaRPr lang="en-US" sz="2800" dirty="0">
              <a:solidFill>
                <a:srgbClr val="F79646"/>
              </a:solidFill>
            </a:endParaRPr>
          </a:p>
        </p:txBody>
      </p:sp>
      <p:pic>
        <p:nvPicPr>
          <p:cNvPr id="6" name="Picture 5"/>
          <p:cNvPicPr>
            <a:picLocks noChangeAspect="1"/>
          </p:cNvPicPr>
          <p:nvPr/>
        </p:nvPicPr>
        <p:blipFill>
          <a:blip r:embed="rId3"/>
          <a:stretch>
            <a:fillRect/>
          </a:stretch>
        </p:blipFill>
        <p:spPr>
          <a:xfrm>
            <a:off x="0" y="1032572"/>
            <a:ext cx="9144000" cy="3920428"/>
          </a:xfrm>
          <a:prstGeom prst="rect">
            <a:avLst/>
          </a:prstGeom>
        </p:spPr>
      </p:pic>
      <p:sp>
        <p:nvSpPr>
          <p:cNvPr id="7" name="Rectangle 4"/>
          <p:cNvSpPr>
            <a:spLocks noChangeArrowheads="1"/>
          </p:cNvSpPr>
          <p:nvPr/>
        </p:nvSpPr>
        <p:spPr bwMode="auto">
          <a:xfrm>
            <a:off x="6991905" y="4704611"/>
            <a:ext cx="2166691"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climatenetwork.org</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25</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801"/>
            <a:ext cx="8229600" cy="857250"/>
          </a:xfrm>
        </p:spPr>
        <p:txBody>
          <a:bodyPr>
            <a:normAutofit/>
          </a:bodyPr>
          <a:lstStyle/>
          <a:p>
            <a:r>
              <a:rPr lang="en-US" sz="2800" dirty="0" smtClean="0">
                <a:solidFill>
                  <a:srgbClr val="F79646"/>
                </a:solidFill>
              </a:rPr>
              <a:t>Tackling Climate Change with Policy Networks</a:t>
            </a:r>
            <a:endParaRPr lang="en-US" sz="2800" dirty="0">
              <a:solidFill>
                <a:srgbClr val="F79646"/>
              </a:solidFill>
            </a:endParaRPr>
          </a:p>
        </p:txBody>
      </p:sp>
      <p:pic>
        <p:nvPicPr>
          <p:cNvPr id="3" name="Picture 2"/>
          <p:cNvPicPr>
            <a:picLocks noChangeAspect="1"/>
          </p:cNvPicPr>
          <p:nvPr/>
        </p:nvPicPr>
        <p:blipFill>
          <a:blip r:embed="rId3"/>
          <a:stretch>
            <a:fillRect/>
          </a:stretch>
        </p:blipFill>
        <p:spPr>
          <a:xfrm>
            <a:off x="0" y="678634"/>
            <a:ext cx="9144002" cy="4287066"/>
          </a:xfrm>
          <a:prstGeom prst="rect">
            <a:avLst/>
          </a:prstGeom>
        </p:spPr>
      </p:pic>
      <p:sp>
        <p:nvSpPr>
          <p:cNvPr id="4" name="Rectangle 3"/>
          <p:cNvSpPr>
            <a:spLocks noChangeArrowheads="1"/>
          </p:cNvSpPr>
          <p:nvPr/>
        </p:nvSpPr>
        <p:spPr bwMode="auto">
          <a:xfrm>
            <a:off x="7800833" y="4704611"/>
            <a:ext cx="1357764"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smtClean="0">
                <a:solidFill>
                  <a:schemeClr val="bg1"/>
                </a:solidFill>
                <a:latin typeface="Helvetica LT Std Light" charset="0"/>
              </a:rPr>
              <a:t>c40.org</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26</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801"/>
            <a:ext cx="8229600" cy="857250"/>
          </a:xfrm>
        </p:spPr>
        <p:txBody>
          <a:bodyPr>
            <a:normAutofit/>
          </a:bodyPr>
          <a:lstStyle/>
          <a:p>
            <a:r>
              <a:rPr lang="en-US" sz="2800" dirty="0" smtClean="0">
                <a:solidFill>
                  <a:srgbClr val="F79646"/>
                </a:solidFill>
              </a:rPr>
              <a:t>Tackling Climate Change with Advocacy Networks</a:t>
            </a:r>
            <a:endParaRPr lang="en-US" sz="2800" dirty="0">
              <a:solidFill>
                <a:srgbClr val="F79646"/>
              </a:solidFill>
            </a:endParaRPr>
          </a:p>
        </p:txBody>
      </p:sp>
      <p:pic>
        <p:nvPicPr>
          <p:cNvPr id="4" name="Picture 3"/>
          <p:cNvPicPr>
            <a:picLocks noChangeAspect="1"/>
          </p:cNvPicPr>
          <p:nvPr/>
        </p:nvPicPr>
        <p:blipFill>
          <a:blip r:embed="rId3"/>
          <a:stretch>
            <a:fillRect/>
          </a:stretch>
        </p:blipFill>
        <p:spPr>
          <a:xfrm>
            <a:off x="0" y="700915"/>
            <a:ext cx="9154948" cy="4239385"/>
          </a:xfrm>
          <a:prstGeom prst="rect">
            <a:avLst/>
          </a:prstGeom>
        </p:spPr>
      </p:pic>
      <p:sp>
        <p:nvSpPr>
          <p:cNvPr id="5" name="Rectangle 4"/>
          <p:cNvSpPr>
            <a:spLocks noChangeArrowheads="1"/>
          </p:cNvSpPr>
          <p:nvPr/>
        </p:nvSpPr>
        <p:spPr bwMode="auto">
          <a:xfrm>
            <a:off x="7897672" y="4704611"/>
            <a:ext cx="1260924"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smtClean="0">
                <a:solidFill>
                  <a:schemeClr val="bg1"/>
                </a:solidFill>
                <a:latin typeface="Helvetica LT Std Light" charset="0"/>
              </a:rPr>
              <a:t>350.org</a:t>
            </a:r>
            <a:endParaRPr lang="en-US" sz="1600" dirty="0">
              <a:solidFill>
                <a:schemeClr val="bg1"/>
              </a:solidFill>
              <a:latin typeface="Helvetica LT Std Light" charset="0"/>
            </a:endParaRPr>
          </a:p>
        </p:txBody>
      </p:sp>
      <p:sp>
        <p:nvSpPr>
          <p:cNvPr id="6"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27</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31"/>
            <a:ext cx="8229600" cy="857250"/>
          </a:xfrm>
        </p:spPr>
        <p:txBody>
          <a:bodyPr>
            <a:normAutofit/>
          </a:bodyPr>
          <a:lstStyle/>
          <a:p>
            <a:r>
              <a:rPr lang="en-US" sz="2800" dirty="0" smtClean="0">
                <a:solidFill>
                  <a:srgbClr val="F79646"/>
                </a:solidFill>
              </a:rPr>
              <a:t>Tackling Climate Change with Watchdog Networks</a:t>
            </a:r>
            <a:endParaRPr lang="en-US" sz="2800" dirty="0">
              <a:solidFill>
                <a:srgbClr val="F79646"/>
              </a:solidFill>
            </a:endParaRPr>
          </a:p>
        </p:txBody>
      </p:sp>
      <p:sp>
        <p:nvSpPr>
          <p:cNvPr id="3" name="TextBox 2"/>
          <p:cNvSpPr txBox="1"/>
          <p:nvPr/>
        </p:nvSpPr>
        <p:spPr>
          <a:xfrm>
            <a:off x="582083" y="2846917"/>
            <a:ext cx="914400" cy="914400"/>
          </a:xfrm>
          <a:prstGeom prst="rect">
            <a:avLst/>
          </a:prstGeom>
          <a:noFill/>
        </p:spPr>
        <p:txBody>
          <a:bodyPr wrap="none" rtlCol="0">
            <a:noAutofit/>
          </a:bodyPr>
          <a:lstStyle/>
          <a:p>
            <a:endParaRPr lang="en-US" sz="1800" dirty="0" err="1" smtClean="0">
              <a:solidFill>
                <a:schemeClr val="tx1">
                  <a:lumMod val="75000"/>
                  <a:lumOff val="25000"/>
                </a:schemeClr>
              </a:solidFill>
            </a:endParaRPr>
          </a:p>
        </p:txBody>
      </p:sp>
      <p:pic>
        <p:nvPicPr>
          <p:cNvPr id="4" name="Picture 3"/>
          <p:cNvPicPr>
            <a:picLocks noChangeAspect="1"/>
          </p:cNvPicPr>
          <p:nvPr/>
        </p:nvPicPr>
        <p:blipFill>
          <a:blip r:embed="rId3"/>
          <a:stretch>
            <a:fillRect/>
          </a:stretch>
        </p:blipFill>
        <p:spPr>
          <a:xfrm>
            <a:off x="0" y="699069"/>
            <a:ext cx="9143999" cy="4241231"/>
          </a:xfrm>
          <a:prstGeom prst="rect">
            <a:avLst/>
          </a:prstGeom>
        </p:spPr>
      </p:pic>
      <p:sp>
        <p:nvSpPr>
          <p:cNvPr id="5" name="Rectangle 4"/>
          <p:cNvSpPr>
            <a:spLocks noChangeArrowheads="1"/>
          </p:cNvSpPr>
          <p:nvPr/>
        </p:nvSpPr>
        <p:spPr bwMode="auto">
          <a:xfrm>
            <a:off x="5397500" y="4704611"/>
            <a:ext cx="3761097"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400" dirty="0" smtClean="0">
                <a:solidFill>
                  <a:schemeClr val="bg1"/>
                </a:solidFill>
                <a:latin typeface="Helvetica LT Std Light" charset="0"/>
              </a:rPr>
              <a:t>   </a:t>
            </a:r>
            <a:r>
              <a:rPr lang="en-US" sz="1400" dirty="0" err="1" smtClean="0">
                <a:solidFill>
                  <a:schemeClr val="bg1"/>
                </a:solidFill>
                <a:latin typeface="Helvetica LT Std Light" charset="0"/>
              </a:rPr>
              <a:t>wri.org</a:t>
            </a:r>
            <a:r>
              <a:rPr lang="en-US" sz="1400" dirty="0" smtClean="0">
                <a:solidFill>
                  <a:schemeClr val="bg1"/>
                </a:solidFill>
                <a:latin typeface="Helvetica LT Std Light" charset="0"/>
              </a:rPr>
              <a:t>/our-work/project/global-forest-watch</a:t>
            </a:r>
            <a:endParaRPr lang="en-US" sz="1400" dirty="0">
              <a:solidFill>
                <a:schemeClr val="bg1"/>
              </a:solidFill>
              <a:latin typeface="Helvetica LT Std Light" charset="0"/>
            </a:endParaRPr>
          </a:p>
        </p:txBody>
      </p:sp>
      <p:sp>
        <p:nvSpPr>
          <p:cNvPr id="6"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28</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779"/>
            <a:ext cx="8229600" cy="857250"/>
          </a:xfrm>
        </p:spPr>
        <p:txBody>
          <a:bodyPr>
            <a:normAutofit/>
          </a:bodyPr>
          <a:lstStyle/>
          <a:p>
            <a:r>
              <a:rPr lang="en-US" sz="2800" dirty="0" smtClean="0">
                <a:solidFill>
                  <a:srgbClr val="F79646"/>
                </a:solidFill>
              </a:rPr>
              <a:t>Tackling Climate Change with Platforms</a:t>
            </a:r>
            <a:endParaRPr lang="en-US" sz="2800" dirty="0">
              <a:solidFill>
                <a:srgbClr val="F79646"/>
              </a:solidFill>
            </a:endParaRPr>
          </a:p>
        </p:txBody>
      </p:sp>
      <p:pic>
        <p:nvPicPr>
          <p:cNvPr id="4" name="Picture 3"/>
          <p:cNvPicPr>
            <a:picLocks noChangeAspect="1"/>
          </p:cNvPicPr>
          <p:nvPr/>
        </p:nvPicPr>
        <p:blipFill>
          <a:blip r:embed="rId3"/>
          <a:stretch>
            <a:fillRect/>
          </a:stretch>
        </p:blipFill>
        <p:spPr>
          <a:xfrm>
            <a:off x="-49413" y="780419"/>
            <a:ext cx="9225422" cy="4159881"/>
          </a:xfrm>
          <a:prstGeom prst="rect">
            <a:avLst/>
          </a:prstGeom>
        </p:spPr>
      </p:pic>
      <p:sp>
        <p:nvSpPr>
          <p:cNvPr id="5" name="Rectangle 4"/>
          <p:cNvSpPr>
            <a:spLocks noChangeArrowheads="1"/>
          </p:cNvSpPr>
          <p:nvPr/>
        </p:nvSpPr>
        <p:spPr bwMode="auto">
          <a:xfrm>
            <a:off x="7065569" y="4704611"/>
            <a:ext cx="2093027"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endParaRPr lang="en-US" sz="1600" dirty="0" smtClean="0">
              <a:solidFill>
                <a:schemeClr val="bg1"/>
              </a:solidFill>
              <a:latin typeface="Helvetica LT Std Light" charset="0"/>
            </a:endParaRPr>
          </a:p>
          <a:p>
            <a:r>
              <a:rPr lang="en-US" sz="1600" dirty="0" err="1" smtClean="0">
                <a:solidFill>
                  <a:schemeClr val="bg1"/>
                </a:solidFill>
                <a:latin typeface="Helvetica LT Std Light" charset="0"/>
              </a:rPr>
              <a:t>avaaz.org</a:t>
            </a:r>
            <a:r>
              <a:rPr lang="en-US" sz="1600" dirty="0" smtClean="0">
                <a:solidFill>
                  <a:schemeClr val="bg1"/>
                </a:solidFill>
                <a:latin typeface="Helvetica LT Std Light" charset="0"/>
              </a:rPr>
              <a:t>/en/</a:t>
            </a:r>
          </a:p>
          <a:p>
            <a:endParaRPr lang="en-US" sz="1600" dirty="0">
              <a:solidFill>
                <a:schemeClr val="bg1"/>
              </a:solidFill>
              <a:latin typeface="Helvetica LT Std Light" charset="0"/>
            </a:endParaRPr>
          </a:p>
        </p:txBody>
      </p:sp>
      <p:sp>
        <p:nvSpPr>
          <p:cNvPr id="6"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29</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TextBox 8"/>
          <p:cNvSpPr txBox="1">
            <a:spLocks noChangeArrowheads="1"/>
          </p:cNvSpPr>
          <p:nvPr/>
        </p:nvSpPr>
        <p:spPr bwMode="auto">
          <a:xfrm>
            <a:off x="4724400" y="4171950"/>
            <a:ext cx="3886200" cy="838200"/>
          </a:xfrm>
          <a:prstGeom prst="rect">
            <a:avLst/>
          </a:prstGeom>
          <a:noFill/>
          <a:ln w="9525">
            <a:noFill/>
            <a:miter lim="800000"/>
            <a:headEnd/>
            <a:tailEnd/>
          </a:ln>
        </p:spPr>
        <p:txBody>
          <a:bodyPr wrap="none"/>
          <a:lstStyle/>
          <a:p>
            <a:pPr algn="ctr">
              <a:defRPr/>
            </a:pPr>
            <a:endParaRPr lang="en-US" sz="1000" dirty="0">
              <a:solidFill>
                <a:schemeClr val="tx1">
                  <a:lumMod val="50000"/>
                  <a:lumOff val="50000"/>
                </a:schemeClr>
              </a:solidFill>
              <a:latin typeface="Helvetica LT Std Light"/>
              <a:ea typeface="ＭＳ Ｐゴシック" pitchFamily="-84" charset="-128"/>
              <a:cs typeface="Helvetica LT Std Light"/>
            </a:endParaRPr>
          </a:p>
        </p:txBody>
      </p:sp>
      <p:sp>
        <p:nvSpPr>
          <p:cNvPr id="142339" name="TextBox 9"/>
          <p:cNvSpPr txBox="1">
            <a:spLocks noChangeArrowheads="1"/>
          </p:cNvSpPr>
          <p:nvPr/>
        </p:nvSpPr>
        <p:spPr bwMode="auto">
          <a:xfrm>
            <a:off x="580636" y="1069497"/>
            <a:ext cx="7938157" cy="380114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numCol="2"/>
          <a:lstStyle>
            <a:lvl1pPr eaLnBrk="0" hangingPunct="0">
              <a:defRPr sz="2400">
                <a:solidFill>
                  <a:schemeClr val="tx1"/>
                </a:solidFill>
                <a:latin typeface="Calibri" charset="0"/>
                <a:ea typeface="ＭＳ Ｐゴシック" charset="0"/>
                <a:cs typeface="ＭＳ Ｐゴシック" charset="0"/>
              </a:defRPr>
            </a:lvl1pPr>
            <a:lvl2pPr marL="228600" indent="119063"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1313" lvl="1" indent="-111125"/>
            <a:endParaRPr lang="en-US" sz="1200" dirty="0" smtClean="0"/>
          </a:p>
          <a:p>
            <a:pPr lvl="1" eaLnBrk="1" hangingPunct="1">
              <a:lnSpc>
                <a:spcPct val="114000"/>
              </a:lnSpc>
              <a:buFont typeface="Arial" charset="0"/>
              <a:buChar char="•"/>
            </a:pPr>
            <a:endParaRPr lang="en-US" sz="1000" dirty="0">
              <a:solidFill>
                <a:srgbClr val="7F7F7F"/>
              </a:solidFill>
              <a:latin typeface="Helvetica LT Std Light" charset="0"/>
              <a:cs typeface="Helvetica LT Std Light" charset="0"/>
            </a:endParaRPr>
          </a:p>
        </p:txBody>
      </p:sp>
      <p:sp>
        <p:nvSpPr>
          <p:cNvPr id="142340" name="Title 1"/>
          <p:cNvSpPr txBox="1">
            <a:spLocks/>
          </p:cNvSpPr>
          <p:nvPr/>
        </p:nvSpPr>
        <p:spPr bwMode="auto">
          <a:xfrm>
            <a:off x="132282" y="257453"/>
            <a:ext cx="7241333" cy="7934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3600" dirty="0" smtClean="0">
                <a:solidFill>
                  <a:srgbClr val="00B0F0"/>
                </a:solidFill>
                <a:latin typeface="+mn-lt"/>
                <a:cs typeface="Calibri" charset="0"/>
              </a:rPr>
              <a:t>GSN Program Sponsors</a:t>
            </a:r>
            <a:endParaRPr lang="en-CA" sz="3600" dirty="0">
              <a:solidFill>
                <a:srgbClr val="00B0F0"/>
              </a:solidFill>
              <a:latin typeface="+mn-lt"/>
              <a:cs typeface="Calibri" charset="0"/>
            </a:endParaRPr>
          </a:p>
        </p:txBody>
      </p:sp>
      <p:pic>
        <p:nvPicPr>
          <p:cNvPr id="6" name="Picture 5"/>
          <p:cNvPicPr>
            <a:picLocks noChangeAspect="1"/>
          </p:cNvPicPr>
          <p:nvPr/>
        </p:nvPicPr>
        <p:blipFill>
          <a:blip r:embed="rId3"/>
          <a:stretch>
            <a:fillRect/>
          </a:stretch>
        </p:blipFill>
        <p:spPr>
          <a:xfrm>
            <a:off x="3875555" y="3904052"/>
            <a:ext cx="1184931" cy="747935"/>
          </a:xfrm>
          <a:prstGeom prst="rect">
            <a:avLst/>
          </a:prstGeom>
        </p:spPr>
      </p:pic>
      <p:pic>
        <p:nvPicPr>
          <p:cNvPr id="9" name="Picture 8"/>
          <p:cNvPicPr>
            <a:picLocks noChangeAspect="1"/>
          </p:cNvPicPr>
          <p:nvPr/>
        </p:nvPicPr>
        <p:blipFill>
          <a:blip r:embed="rId4"/>
          <a:stretch>
            <a:fillRect/>
          </a:stretch>
        </p:blipFill>
        <p:spPr>
          <a:xfrm>
            <a:off x="4724400" y="2696278"/>
            <a:ext cx="1408966" cy="732128"/>
          </a:xfrm>
          <a:prstGeom prst="rect">
            <a:avLst/>
          </a:prstGeom>
        </p:spPr>
      </p:pic>
      <p:pic>
        <p:nvPicPr>
          <p:cNvPr id="10" name="Picture 9"/>
          <p:cNvPicPr>
            <a:picLocks noChangeAspect="1"/>
          </p:cNvPicPr>
          <p:nvPr/>
        </p:nvPicPr>
        <p:blipFill>
          <a:blip r:embed="rId5"/>
          <a:stretch>
            <a:fillRect/>
          </a:stretch>
        </p:blipFill>
        <p:spPr>
          <a:xfrm>
            <a:off x="836951" y="4015372"/>
            <a:ext cx="1605952" cy="535317"/>
          </a:xfrm>
          <a:prstGeom prst="rect">
            <a:avLst/>
          </a:prstGeom>
        </p:spPr>
      </p:pic>
      <p:pic>
        <p:nvPicPr>
          <p:cNvPr id="13" name="Picture 12"/>
          <p:cNvPicPr>
            <a:picLocks noChangeAspect="1"/>
          </p:cNvPicPr>
          <p:nvPr/>
        </p:nvPicPr>
        <p:blipFill>
          <a:blip r:embed="rId6"/>
          <a:stretch>
            <a:fillRect/>
          </a:stretch>
        </p:blipFill>
        <p:spPr>
          <a:xfrm>
            <a:off x="-10937874" y="-3695700"/>
            <a:ext cx="1080000" cy="1080000"/>
          </a:xfrm>
          <a:prstGeom prst="rect">
            <a:avLst/>
          </a:prstGeom>
        </p:spPr>
      </p:pic>
      <p:sp>
        <p:nvSpPr>
          <p:cNvPr id="14" name="TextBox 13"/>
          <p:cNvSpPr txBox="1"/>
          <p:nvPr/>
        </p:nvSpPr>
        <p:spPr>
          <a:xfrm>
            <a:off x="3171145" y="1429637"/>
            <a:ext cx="184666" cy="369332"/>
          </a:xfrm>
          <a:prstGeom prst="rect">
            <a:avLst/>
          </a:prstGeom>
          <a:noFill/>
        </p:spPr>
        <p:txBody>
          <a:bodyPr wrap="none" rtlCol="0">
            <a:spAutoFit/>
          </a:bodyPr>
          <a:lstStyle/>
          <a:p>
            <a:endParaRPr lang="en-US" dirty="0"/>
          </a:p>
        </p:txBody>
      </p:sp>
      <p:pic>
        <p:nvPicPr>
          <p:cNvPr id="15" name="Picture 14"/>
          <p:cNvPicPr>
            <a:picLocks noChangeAspect="1"/>
          </p:cNvPicPr>
          <p:nvPr/>
        </p:nvPicPr>
        <p:blipFill>
          <a:blip r:embed="rId6"/>
          <a:stretch>
            <a:fillRect/>
          </a:stretch>
        </p:blipFill>
        <p:spPr>
          <a:xfrm>
            <a:off x="-11264503" y="-4809711"/>
            <a:ext cx="1800000" cy="1800000"/>
          </a:xfrm>
          <a:prstGeom prst="rect">
            <a:avLst/>
          </a:prstGeom>
        </p:spPr>
      </p:pic>
      <p:pic>
        <p:nvPicPr>
          <p:cNvPr id="16" name="Picture 15"/>
          <p:cNvPicPr>
            <a:picLocks noChangeAspect="1"/>
          </p:cNvPicPr>
          <p:nvPr/>
        </p:nvPicPr>
        <p:blipFill>
          <a:blip r:embed="rId7"/>
          <a:stretch>
            <a:fillRect/>
          </a:stretch>
        </p:blipFill>
        <p:spPr>
          <a:xfrm>
            <a:off x="2700038" y="2720840"/>
            <a:ext cx="1521499" cy="707566"/>
          </a:xfrm>
          <a:prstGeom prst="rect">
            <a:avLst/>
          </a:prstGeom>
        </p:spPr>
      </p:pic>
      <p:pic>
        <p:nvPicPr>
          <p:cNvPr id="17" name="Picture 16"/>
          <p:cNvPicPr>
            <a:picLocks noChangeAspect="1"/>
          </p:cNvPicPr>
          <p:nvPr/>
        </p:nvPicPr>
        <p:blipFill>
          <a:blip r:embed="rId8"/>
          <a:stretch>
            <a:fillRect/>
          </a:stretch>
        </p:blipFill>
        <p:spPr>
          <a:xfrm>
            <a:off x="2583224" y="1523907"/>
            <a:ext cx="1545173" cy="859135"/>
          </a:xfrm>
          <a:prstGeom prst="rect">
            <a:avLst/>
          </a:prstGeom>
        </p:spPr>
      </p:pic>
      <p:pic>
        <p:nvPicPr>
          <p:cNvPr id="2" name="Picture 1"/>
          <p:cNvPicPr>
            <a:picLocks noChangeAspect="1"/>
          </p:cNvPicPr>
          <p:nvPr/>
        </p:nvPicPr>
        <p:blipFill>
          <a:blip r:embed="rId9"/>
          <a:stretch>
            <a:fillRect/>
          </a:stretch>
        </p:blipFill>
        <p:spPr>
          <a:xfrm>
            <a:off x="836951" y="1417842"/>
            <a:ext cx="965200" cy="965200"/>
          </a:xfrm>
          <a:prstGeom prst="rect">
            <a:avLst/>
          </a:prstGeom>
        </p:spPr>
      </p:pic>
      <p:pic>
        <p:nvPicPr>
          <p:cNvPr id="3" name="Picture 2"/>
          <p:cNvPicPr>
            <a:picLocks noChangeAspect="1"/>
          </p:cNvPicPr>
          <p:nvPr/>
        </p:nvPicPr>
        <p:blipFill>
          <a:blip r:embed="rId10"/>
          <a:stretch>
            <a:fillRect/>
          </a:stretch>
        </p:blipFill>
        <p:spPr>
          <a:xfrm>
            <a:off x="6566407" y="2642527"/>
            <a:ext cx="1614416" cy="727022"/>
          </a:xfrm>
          <a:prstGeom prst="rect">
            <a:avLst/>
          </a:prstGeom>
        </p:spPr>
      </p:pic>
      <p:pic>
        <p:nvPicPr>
          <p:cNvPr id="11" name="Picture 10"/>
          <p:cNvPicPr>
            <a:picLocks noChangeAspect="1"/>
          </p:cNvPicPr>
          <p:nvPr/>
        </p:nvPicPr>
        <p:blipFill>
          <a:blip r:embed="rId11"/>
          <a:stretch>
            <a:fillRect/>
          </a:stretch>
        </p:blipFill>
        <p:spPr>
          <a:xfrm>
            <a:off x="4724401" y="1388562"/>
            <a:ext cx="1483714" cy="1109076"/>
          </a:xfrm>
          <a:prstGeom prst="rect">
            <a:avLst/>
          </a:prstGeom>
        </p:spPr>
      </p:pic>
      <p:pic>
        <p:nvPicPr>
          <p:cNvPr id="21" name="Picture 20" descr="GSN Logo tight font.png"/>
          <p:cNvPicPr>
            <a:picLocks noChangeAspect="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08114" y="147972"/>
            <a:ext cx="2716813" cy="1072340"/>
          </a:xfrm>
          <a:prstGeom prst="rect">
            <a:avLst/>
          </a:prstGeom>
        </p:spPr>
      </p:pic>
      <p:pic>
        <p:nvPicPr>
          <p:cNvPr id="12" name="Picture 11"/>
          <p:cNvPicPr>
            <a:picLocks noChangeAspect="1"/>
          </p:cNvPicPr>
          <p:nvPr/>
        </p:nvPicPr>
        <p:blipFill>
          <a:blip r:embed="rId13"/>
          <a:stretch>
            <a:fillRect/>
          </a:stretch>
        </p:blipFill>
        <p:spPr>
          <a:xfrm>
            <a:off x="580636" y="2696278"/>
            <a:ext cx="1681238" cy="653815"/>
          </a:xfrm>
          <a:prstGeom prst="rect">
            <a:avLst/>
          </a:prstGeom>
        </p:spPr>
      </p:pic>
      <p:pic>
        <p:nvPicPr>
          <p:cNvPr id="19" name="Picture 18"/>
          <p:cNvPicPr>
            <a:picLocks noChangeAspect="1"/>
          </p:cNvPicPr>
          <p:nvPr/>
        </p:nvPicPr>
        <p:blipFill>
          <a:blip r:embed="rId14"/>
          <a:stretch>
            <a:fillRect/>
          </a:stretch>
        </p:blipFill>
        <p:spPr>
          <a:xfrm>
            <a:off x="6369833" y="3955298"/>
            <a:ext cx="644956" cy="855268"/>
          </a:xfrm>
          <a:prstGeom prst="rect">
            <a:avLst/>
          </a:prstGeom>
        </p:spPr>
      </p:pic>
      <p:pic>
        <p:nvPicPr>
          <p:cNvPr id="22" name="Picture 21"/>
          <p:cNvPicPr>
            <a:picLocks noChangeAspect="1"/>
          </p:cNvPicPr>
          <p:nvPr/>
        </p:nvPicPr>
        <p:blipFill>
          <a:blip r:embed="rId15"/>
          <a:stretch>
            <a:fillRect/>
          </a:stretch>
        </p:blipFill>
        <p:spPr>
          <a:xfrm>
            <a:off x="7014789" y="1589481"/>
            <a:ext cx="1328286" cy="793561"/>
          </a:xfrm>
          <a:prstGeom prst="rect">
            <a:avLst/>
          </a:prstGeom>
        </p:spPr>
      </p:pic>
      <p:sp>
        <p:nvSpPr>
          <p:cNvPr id="20"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3</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00196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54692"/>
            <a:ext cx="9144000" cy="742950"/>
          </a:xfrm>
        </p:spPr>
        <p:txBody>
          <a:bodyPr>
            <a:normAutofit/>
          </a:bodyPr>
          <a:lstStyle/>
          <a:p>
            <a:r>
              <a:rPr lang="en-US" sz="2800" dirty="0" smtClean="0">
                <a:solidFill>
                  <a:srgbClr val="F79646"/>
                </a:solidFill>
              </a:rPr>
              <a:t>Tackling Climate Change with Global Standards Networks</a:t>
            </a:r>
            <a:endParaRPr lang="en-US" sz="2800" dirty="0">
              <a:solidFill>
                <a:srgbClr val="F79646"/>
              </a:solidFill>
            </a:endParaRPr>
          </a:p>
        </p:txBody>
      </p:sp>
      <p:pic>
        <p:nvPicPr>
          <p:cNvPr id="3" name="Picture 2"/>
          <p:cNvPicPr>
            <a:picLocks noChangeAspect="1"/>
          </p:cNvPicPr>
          <p:nvPr/>
        </p:nvPicPr>
        <p:blipFill>
          <a:blip r:embed="rId3"/>
          <a:stretch>
            <a:fillRect/>
          </a:stretch>
        </p:blipFill>
        <p:spPr>
          <a:xfrm>
            <a:off x="0" y="795603"/>
            <a:ext cx="9154948" cy="4157398"/>
          </a:xfrm>
          <a:prstGeom prst="rect">
            <a:avLst/>
          </a:prstGeom>
        </p:spPr>
      </p:pic>
      <p:sp>
        <p:nvSpPr>
          <p:cNvPr id="4" name="Rectangle 3"/>
          <p:cNvSpPr>
            <a:spLocks noChangeArrowheads="1"/>
          </p:cNvSpPr>
          <p:nvPr/>
        </p:nvSpPr>
        <p:spPr bwMode="auto">
          <a:xfrm>
            <a:off x="6759005" y="4704611"/>
            <a:ext cx="2399591"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sanstandards.org/sitio</a:t>
            </a:r>
            <a:r>
              <a:rPr lang="en-US" sz="1600" dirty="0" smtClean="0">
                <a:solidFill>
                  <a:schemeClr val="bg1"/>
                </a:solidFill>
                <a:latin typeface="Helvetica LT Std Light" charset="0"/>
              </a:rPr>
              <a:t>/</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30</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05"/>
            <a:ext cx="8229600" cy="857250"/>
          </a:xfrm>
        </p:spPr>
        <p:txBody>
          <a:bodyPr>
            <a:normAutofit/>
          </a:bodyPr>
          <a:lstStyle/>
          <a:p>
            <a:r>
              <a:rPr lang="en-US" sz="2800" dirty="0" smtClean="0">
                <a:solidFill>
                  <a:srgbClr val="F79646"/>
                </a:solidFill>
              </a:rPr>
              <a:t>Tackling Climate Change with Governance Networks</a:t>
            </a:r>
            <a:endParaRPr lang="en-US" sz="2800" dirty="0">
              <a:solidFill>
                <a:srgbClr val="F79646"/>
              </a:solidFill>
            </a:endParaRPr>
          </a:p>
        </p:txBody>
      </p:sp>
      <p:pic>
        <p:nvPicPr>
          <p:cNvPr id="7" name="Picture 6"/>
          <p:cNvPicPr>
            <a:picLocks noChangeAspect="1"/>
          </p:cNvPicPr>
          <p:nvPr/>
        </p:nvPicPr>
        <p:blipFill>
          <a:blip r:embed="rId3"/>
          <a:stretch>
            <a:fillRect/>
          </a:stretch>
        </p:blipFill>
        <p:spPr>
          <a:xfrm>
            <a:off x="-1" y="603923"/>
            <a:ext cx="9301158" cy="4539577"/>
          </a:xfrm>
          <a:prstGeom prst="rect">
            <a:avLst/>
          </a:prstGeom>
        </p:spPr>
      </p:pic>
      <p:sp>
        <p:nvSpPr>
          <p:cNvPr id="8" name="Rectangle 7"/>
          <p:cNvSpPr>
            <a:spLocks noChangeArrowheads="1"/>
          </p:cNvSpPr>
          <p:nvPr/>
        </p:nvSpPr>
        <p:spPr bwMode="auto">
          <a:xfrm>
            <a:off x="5721816" y="4704611"/>
            <a:ext cx="3577900"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smtClean="0">
                <a:solidFill>
                  <a:schemeClr val="bg1"/>
                </a:solidFill>
                <a:latin typeface="Helvetica LT Std Light" charset="0"/>
              </a:rPr>
              <a:t>un.org/climatechange/summit2014</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31</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801"/>
            <a:ext cx="8229600" cy="857250"/>
          </a:xfrm>
        </p:spPr>
        <p:txBody>
          <a:bodyPr>
            <a:normAutofit/>
          </a:bodyPr>
          <a:lstStyle/>
          <a:p>
            <a:r>
              <a:rPr lang="en-US" sz="2800" dirty="0" smtClean="0">
                <a:solidFill>
                  <a:srgbClr val="F79646"/>
                </a:solidFill>
              </a:rPr>
              <a:t>Tackling Climate Change with Networked Institutions</a:t>
            </a:r>
            <a:endParaRPr lang="en-US" sz="2800" dirty="0">
              <a:solidFill>
                <a:srgbClr val="F79646"/>
              </a:solidFill>
            </a:endParaRPr>
          </a:p>
        </p:txBody>
      </p:sp>
      <p:pic>
        <p:nvPicPr>
          <p:cNvPr id="5" name="Picture 4"/>
          <p:cNvPicPr>
            <a:picLocks noChangeAspect="1"/>
          </p:cNvPicPr>
          <p:nvPr/>
        </p:nvPicPr>
        <p:blipFill>
          <a:blip r:embed="rId3"/>
          <a:stretch>
            <a:fillRect/>
          </a:stretch>
        </p:blipFill>
        <p:spPr>
          <a:xfrm>
            <a:off x="0" y="848815"/>
            <a:ext cx="9156829" cy="4053385"/>
          </a:xfrm>
          <a:prstGeom prst="rect">
            <a:avLst/>
          </a:prstGeom>
        </p:spPr>
      </p:pic>
      <p:sp>
        <p:nvSpPr>
          <p:cNvPr id="6" name="Rectangle 5"/>
          <p:cNvSpPr>
            <a:spLocks noChangeArrowheads="1"/>
          </p:cNvSpPr>
          <p:nvPr/>
        </p:nvSpPr>
        <p:spPr bwMode="auto">
          <a:xfrm>
            <a:off x="7389608" y="4704611"/>
            <a:ext cx="1910107"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weforum.org</a:t>
            </a:r>
            <a:endParaRPr lang="en-US" sz="1600" dirty="0">
              <a:solidFill>
                <a:schemeClr val="bg1"/>
              </a:solidFill>
              <a:latin typeface="Helvetica LT Std Light" charset="0"/>
            </a:endParaRPr>
          </a:p>
        </p:txBody>
      </p:sp>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32</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149"/>
            <a:ext cx="8229600" cy="857250"/>
          </a:xfrm>
        </p:spPr>
        <p:txBody>
          <a:bodyPr>
            <a:normAutofit/>
          </a:bodyPr>
          <a:lstStyle/>
          <a:p>
            <a:r>
              <a:rPr lang="en-US" sz="2800" dirty="0" smtClean="0">
                <a:solidFill>
                  <a:srgbClr val="F79646"/>
                </a:solidFill>
              </a:rPr>
              <a:t>Tackling Climate Change with Diasporas</a:t>
            </a:r>
            <a:endParaRPr lang="en-US" sz="2800" dirty="0">
              <a:solidFill>
                <a:srgbClr val="F79646"/>
              </a:solidFill>
            </a:endParaRPr>
          </a:p>
        </p:txBody>
      </p:sp>
      <p:sp>
        <p:nvSpPr>
          <p:cNvPr id="3"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33</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801"/>
            <a:ext cx="8229600" cy="857250"/>
          </a:xfrm>
        </p:spPr>
        <p:txBody>
          <a:bodyPr>
            <a:normAutofit/>
          </a:bodyPr>
          <a:lstStyle/>
          <a:p>
            <a:r>
              <a:rPr lang="en-US" sz="2800" dirty="0" smtClean="0">
                <a:solidFill>
                  <a:srgbClr val="F79646"/>
                </a:solidFill>
              </a:rPr>
              <a:t>2. Poverty</a:t>
            </a:r>
            <a:endParaRPr lang="en-US" sz="2800" dirty="0">
              <a:solidFill>
                <a:srgbClr val="F79646"/>
              </a:solidFill>
            </a:endParaRPr>
          </a:p>
        </p:txBody>
      </p:sp>
      <p:pic>
        <p:nvPicPr>
          <p:cNvPr id="3" name="Picture 2"/>
          <p:cNvPicPr>
            <a:picLocks noChangeAspect="1"/>
          </p:cNvPicPr>
          <p:nvPr/>
        </p:nvPicPr>
        <p:blipFill>
          <a:blip r:embed="rId2"/>
          <a:stretch>
            <a:fillRect/>
          </a:stretch>
        </p:blipFill>
        <p:spPr>
          <a:xfrm>
            <a:off x="1590943" y="686044"/>
            <a:ext cx="6044736" cy="4014083"/>
          </a:xfrm>
          <a:prstGeom prst="rect">
            <a:avLst/>
          </a:prstGeom>
        </p:spPr>
      </p:pic>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34</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75"/>
            <a:ext cx="8229600" cy="857250"/>
          </a:xfrm>
        </p:spPr>
        <p:txBody>
          <a:bodyPr>
            <a:normAutofit/>
          </a:bodyPr>
          <a:lstStyle/>
          <a:p>
            <a:r>
              <a:rPr lang="en-US" sz="2800" dirty="0" smtClean="0">
                <a:solidFill>
                  <a:srgbClr val="F79646"/>
                </a:solidFill>
              </a:rPr>
              <a:t>Tackling Poverty with Knowledge Networks</a:t>
            </a:r>
            <a:endParaRPr lang="en-US" sz="2800" dirty="0">
              <a:solidFill>
                <a:srgbClr val="F79646"/>
              </a:solidFill>
            </a:endParaRPr>
          </a:p>
        </p:txBody>
      </p:sp>
      <p:pic>
        <p:nvPicPr>
          <p:cNvPr id="3" name="Picture 2"/>
          <p:cNvPicPr>
            <a:picLocks noChangeAspect="1"/>
          </p:cNvPicPr>
          <p:nvPr/>
        </p:nvPicPr>
        <p:blipFill>
          <a:blip r:embed="rId3"/>
          <a:stretch>
            <a:fillRect/>
          </a:stretch>
        </p:blipFill>
        <p:spPr>
          <a:xfrm>
            <a:off x="0" y="613383"/>
            <a:ext cx="9157656" cy="4352318"/>
          </a:xfrm>
          <a:prstGeom prst="rect">
            <a:avLst/>
          </a:prstGeom>
        </p:spPr>
      </p:pic>
      <p:sp>
        <p:nvSpPr>
          <p:cNvPr id="4" name="Rectangle 3"/>
          <p:cNvSpPr>
            <a:spLocks noChangeArrowheads="1"/>
          </p:cNvSpPr>
          <p:nvPr/>
        </p:nvSpPr>
        <p:spPr bwMode="auto">
          <a:xfrm>
            <a:off x="6831997" y="4704611"/>
            <a:ext cx="2326598"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povertyactionlab.org</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35</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149"/>
            <a:ext cx="8229600" cy="857250"/>
          </a:xfrm>
        </p:spPr>
        <p:txBody>
          <a:bodyPr>
            <a:noAutofit/>
          </a:bodyPr>
          <a:lstStyle/>
          <a:p>
            <a:r>
              <a:rPr lang="en-US" sz="2800" dirty="0" smtClean="0">
                <a:solidFill>
                  <a:srgbClr val="F79646"/>
                </a:solidFill>
              </a:rPr>
              <a:t>Tackling Poverty with Operational and Delivery Networks</a:t>
            </a:r>
            <a:endParaRPr lang="en-US" sz="2800" dirty="0">
              <a:solidFill>
                <a:srgbClr val="F79646"/>
              </a:solidFill>
            </a:endParaRPr>
          </a:p>
        </p:txBody>
      </p:sp>
      <p:pic>
        <p:nvPicPr>
          <p:cNvPr id="4" name="Picture 3"/>
          <p:cNvPicPr>
            <a:picLocks noChangeAspect="1"/>
          </p:cNvPicPr>
          <p:nvPr/>
        </p:nvPicPr>
        <p:blipFill>
          <a:blip r:embed="rId3"/>
          <a:stretch>
            <a:fillRect/>
          </a:stretch>
        </p:blipFill>
        <p:spPr>
          <a:xfrm>
            <a:off x="0" y="756775"/>
            <a:ext cx="9252214" cy="4208925"/>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36</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149"/>
            <a:ext cx="8229600" cy="857250"/>
          </a:xfrm>
        </p:spPr>
        <p:txBody>
          <a:bodyPr>
            <a:normAutofit/>
          </a:bodyPr>
          <a:lstStyle/>
          <a:p>
            <a:r>
              <a:rPr lang="en-US" sz="2800" dirty="0" smtClean="0">
                <a:solidFill>
                  <a:srgbClr val="F79646"/>
                </a:solidFill>
              </a:rPr>
              <a:t>Tackling Poverty with Policy Networks</a:t>
            </a:r>
            <a:endParaRPr lang="en-US" sz="2800" dirty="0">
              <a:solidFill>
                <a:srgbClr val="F79646"/>
              </a:solidFill>
            </a:endParaRPr>
          </a:p>
        </p:txBody>
      </p:sp>
      <p:sp>
        <p:nvSpPr>
          <p:cNvPr id="5" name="Rectangle 4"/>
          <p:cNvSpPr>
            <a:spLocks noChangeArrowheads="1"/>
          </p:cNvSpPr>
          <p:nvPr/>
        </p:nvSpPr>
        <p:spPr bwMode="auto">
          <a:xfrm>
            <a:off x="7518116" y="4704611"/>
            <a:ext cx="1640479"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smtClean="0">
                <a:solidFill>
                  <a:schemeClr val="bg1"/>
                </a:solidFill>
                <a:latin typeface="Helvetica LT Std Light" charset="0"/>
              </a:rPr>
              <a:t>Habitat Jam</a:t>
            </a:r>
            <a:endParaRPr lang="en-US" sz="1600" dirty="0">
              <a:solidFill>
                <a:schemeClr val="bg1"/>
              </a:solidFill>
              <a:latin typeface="Helvetica LT Std Light" charset="0"/>
            </a:endParaRPr>
          </a:p>
        </p:txBody>
      </p:sp>
      <p:pic>
        <p:nvPicPr>
          <p:cNvPr id="6" name="Picture 5"/>
          <p:cNvPicPr>
            <a:picLocks noChangeAspect="1"/>
          </p:cNvPicPr>
          <p:nvPr/>
        </p:nvPicPr>
        <p:blipFill>
          <a:blip r:embed="rId3"/>
          <a:stretch>
            <a:fillRect/>
          </a:stretch>
        </p:blipFill>
        <p:spPr>
          <a:xfrm>
            <a:off x="655333" y="1720406"/>
            <a:ext cx="7772400" cy="1612900"/>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37</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23"/>
            <a:ext cx="8229600" cy="857250"/>
          </a:xfrm>
        </p:spPr>
        <p:txBody>
          <a:bodyPr>
            <a:normAutofit/>
          </a:bodyPr>
          <a:lstStyle/>
          <a:p>
            <a:r>
              <a:rPr lang="en-US" sz="2800" dirty="0" smtClean="0">
                <a:solidFill>
                  <a:srgbClr val="F79646"/>
                </a:solidFill>
              </a:rPr>
              <a:t>Tackling Poverty with Advocacy Networks</a:t>
            </a:r>
            <a:endParaRPr lang="en-US" sz="2800" dirty="0">
              <a:solidFill>
                <a:srgbClr val="F79646"/>
              </a:solidFill>
            </a:endParaRPr>
          </a:p>
        </p:txBody>
      </p:sp>
      <p:pic>
        <p:nvPicPr>
          <p:cNvPr id="6" name="Picture 5"/>
          <p:cNvPicPr>
            <a:picLocks noChangeAspect="1"/>
          </p:cNvPicPr>
          <p:nvPr/>
        </p:nvPicPr>
        <p:blipFill>
          <a:blip r:embed="rId3"/>
          <a:stretch>
            <a:fillRect/>
          </a:stretch>
        </p:blipFill>
        <p:spPr>
          <a:xfrm>
            <a:off x="-1" y="747453"/>
            <a:ext cx="9339645" cy="4192847"/>
          </a:xfrm>
          <a:prstGeom prst="rect">
            <a:avLst/>
          </a:prstGeom>
        </p:spPr>
      </p:pic>
      <p:sp>
        <p:nvSpPr>
          <p:cNvPr id="7" name="Rectangle 6"/>
          <p:cNvSpPr>
            <a:spLocks noChangeArrowheads="1"/>
          </p:cNvSpPr>
          <p:nvPr/>
        </p:nvSpPr>
        <p:spPr bwMode="auto">
          <a:xfrm>
            <a:off x="7697509" y="4704611"/>
            <a:ext cx="1461085"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one.org</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38</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23"/>
            <a:ext cx="8229600" cy="857250"/>
          </a:xfrm>
        </p:spPr>
        <p:txBody>
          <a:bodyPr>
            <a:normAutofit/>
          </a:bodyPr>
          <a:lstStyle/>
          <a:p>
            <a:r>
              <a:rPr lang="en-US" sz="2800" dirty="0" smtClean="0">
                <a:solidFill>
                  <a:srgbClr val="F79646"/>
                </a:solidFill>
              </a:rPr>
              <a:t>Tackling Poverty with Watchdog Networks</a:t>
            </a:r>
            <a:endParaRPr lang="en-US" sz="2800" dirty="0">
              <a:solidFill>
                <a:srgbClr val="F79646"/>
              </a:solidFill>
            </a:endParaRPr>
          </a:p>
        </p:txBody>
      </p:sp>
      <p:pic>
        <p:nvPicPr>
          <p:cNvPr id="3" name="Picture 2"/>
          <p:cNvPicPr>
            <a:picLocks noChangeAspect="1"/>
          </p:cNvPicPr>
          <p:nvPr/>
        </p:nvPicPr>
        <p:blipFill>
          <a:blip r:embed="rId3"/>
          <a:stretch>
            <a:fillRect/>
          </a:stretch>
        </p:blipFill>
        <p:spPr>
          <a:xfrm>
            <a:off x="8216" y="853781"/>
            <a:ext cx="9135784" cy="4073819"/>
          </a:xfrm>
          <a:prstGeom prst="rect">
            <a:avLst/>
          </a:prstGeom>
        </p:spPr>
      </p:pic>
      <p:sp>
        <p:nvSpPr>
          <p:cNvPr id="4" name="Rectangle 3"/>
          <p:cNvSpPr>
            <a:spLocks noChangeArrowheads="1"/>
          </p:cNvSpPr>
          <p:nvPr/>
        </p:nvSpPr>
        <p:spPr bwMode="auto">
          <a:xfrm>
            <a:off x="7167757" y="4704611"/>
            <a:ext cx="1990838"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socialwatch.org</a:t>
            </a:r>
            <a:endParaRPr lang="en-US" sz="1600" dirty="0">
              <a:solidFill>
                <a:schemeClr val="bg1"/>
              </a:solidFill>
              <a:latin typeface="Helvetica LT Std Light" charset="0"/>
            </a:endParaRPr>
          </a:p>
        </p:txBody>
      </p:sp>
      <p:sp>
        <p:nvSpPr>
          <p:cNvPr id="6"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39</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248775" cy="5648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Rectangle 4"/>
          <p:cNvSpPr>
            <a:spLocks noChangeArrowheads="1"/>
          </p:cNvSpPr>
          <p:nvPr/>
        </p:nvSpPr>
        <p:spPr bwMode="auto">
          <a:xfrm>
            <a:off x="7160331" y="4914900"/>
            <a:ext cx="2088444" cy="457200"/>
          </a:xfrm>
          <a:prstGeom prst="rect">
            <a:avLst/>
          </a:prstGeom>
          <a:solidFill>
            <a:schemeClr val="bg1">
              <a:lumMod val="75000"/>
              <a:alpha val="61960"/>
            </a:schemeClr>
          </a:solidFill>
          <a:ln>
            <a:noFill/>
          </a:ln>
          <a:extLst/>
        </p:spPr>
        <p:txBody>
          <a:bodyPr anchor="ctr"/>
          <a:lstStyle/>
          <a:p>
            <a:pPr algn="r"/>
            <a:r>
              <a:rPr lang="en-US" sz="1600" dirty="0" smtClean="0">
                <a:solidFill>
                  <a:schemeClr val="bg1"/>
                </a:solidFill>
                <a:latin typeface="Helvetica LT Std Light" charset="0"/>
                <a:cs typeface="Helvetica LT Std Light" charset="0"/>
                <a:hlinkClick r:id="rId3"/>
              </a:rPr>
              <a:t>www.gsnetworks.org</a:t>
            </a:r>
            <a:endParaRPr lang="en-US" sz="1600" dirty="0">
              <a:solidFill>
                <a:schemeClr val="bg1"/>
              </a:solidFill>
              <a:latin typeface="Helvetica LT Std Light" charset="0"/>
              <a:cs typeface="Helvetica LT Std Light" charset="0"/>
            </a:endParaRPr>
          </a:p>
        </p:txBody>
      </p:sp>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4</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71623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127"/>
            <a:ext cx="8229600" cy="857250"/>
          </a:xfrm>
        </p:spPr>
        <p:txBody>
          <a:bodyPr>
            <a:normAutofit/>
          </a:bodyPr>
          <a:lstStyle/>
          <a:p>
            <a:r>
              <a:rPr lang="en-US" sz="2800" dirty="0" smtClean="0">
                <a:solidFill>
                  <a:srgbClr val="F79646"/>
                </a:solidFill>
              </a:rPr>
              <a:t>Tackling Poverty with Platforms</a:t>
            </a:r>
            <a:endParaRPr lang="en-US" sz="2800" dirty="0">
              <a:solidFill>
                <a:srgbClr val="F79646"/>
              </a:solidFill>
            </a:endParaRPr>
          </a:p>
        </p:txBody>
      </p:sp>
      <p:pic>
        <p:nvPicPr>
          <p:cNvPr id="6" name="Picture 5"/>
          <p:cNvPicPr>
            <a:picLocks noChangeAspect="1"/>
          </p:cNvPicPr>
          <p:nvPr/>
        </p:nvPicPr>
        <p:blipFill>
          <a:blip r:embed="rId3"/>
          <a:stretch>
            <a:fillRect/>
          </a:stretch>
        </p:blipFill>
        <p:spPr>
          <a:xfrm>
            <a:off x="0" y="564370"/>
            <a:ext cx="9144000" cy="4412379"/>
          </a:xfrm>
          <a:prstGeom prst="rect">
            <a:avLst/>
          </a:prstGeom>
        </p:spPr>
      </p:pic>
      <p:sp>
        <p:nvSpPr>
          <p:cNvPr id="7" name="Rectangle 6"/>
          <p:cNvSpPr>
            <a:spLocks noChangeArrowheads="1"/>
          </p:cNvSpPr>
          <p:nvPr/>
        </p:nvSpPr>
        <p:spPr bwMode="auto">
          <a:xfrm>
            <a:off x="7518116" y="4704611"/>
            <a:ext cx="1640479"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change.org</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40</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23"/>
            <a:ext cx="8229600" cy="857250"/>
          </a:xfrm>
        </p:spPr>
        <p:txBody>
          <a:bodyPr>
            <a:normAutofit/>
          </a:bodyPr>
          <a:lstStyle/>
          <a:p>
            <a:r>
              <a:rPr lang="en-US" sz="2800" dirty="0" smtClean="0">
                <a:solidFill>
                  <a:srgbClr val="F79646"/>
                </a:solidFill>
              </a:rPr>
              <a:t>Tackling Poverty with Global Standards Networks</a:t>
            </a:r>
            <a:endParaRPr lang="en-US" sz="2800" dirty="0">
              <a:solidFill>
                <a:srgbClr val="F79646"/>
              </a:solidFill>
            </a:endParaRPr>
          </a:p>
        </p:txBody>
      </p:sp>
      <p:pic>
        <p:nvPicPr>
          <p:cNvPr id="3" name="Picture 2"/>
          <p:cNvPicPr>
            <a:picLocks noChangeAspect="1"/>
          </p:cNvPicPr>
          <p:nvPr/>
        </p:nvPicPr>
        <p:blipFill>
          <a:blip r:embed="rId3"/>
          <a:stretch>
            <a:fillRect/>
          </a:stretch>
        </p:blipFill>
        <p:spPr>
          <a:xfrm>
            <a:off x="0" y="729834"/>
            <a:ext cx="9144000" cy="4210466"/>
          </a:xfrm>
          <a:prstGeom prst="rect">
            <a:avLst/>
          </a:prstGeom>
        </p:spPr>
      </p:pic>
      <p:sp>
        <p:nvSpPr>
          <p:cNvPr id="4" name="Rectangle 3"/>
          <p:cNvSpPr>
            <a:spLocks noChangeArrowheads="1"/>
          </p:cNvSpPr>
          <p:nvPr/>
        </p:nvSpPr>
        <p:spPr bwMode="auto">
          <a:xfrm>
            <a:off x="6977491" y="4704611"/>
            <a:ext cx="2181104"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seepnetwork.org</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41</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25" y="-114127"/>
            <a:ext cx="8229600" cy="857250"/>
          </a:xfrm>
        </p:spPr>
        <p:txBody>
          <a:bodyPr>
            <a:normAutofit/>
          </a:bodyPr>
          <a:lstStyle/>
          <a:p>
            <a:r>
              <a:rPr lang="en-US" sz="2800" dirty="0" smtClean="0">
                <a:solidFill>
                  <a:srgbClr val="F79646"/>
                </a:solidFill>
                <a:latin typeface="Calibri (Headings)"/>
                <a:cs typeface="Calibri (Headings)"/>
              </a:rPr>
              <a:t>Tackling Poverty with Governance Networks</a:t>
            </a:r>
            <a:endParaRPr lang="en-US" sz="2800" dirty="0">
              <a:solidFill>
                <a:srgbClr val="F79646"/>
              </a:solidFill>
              <a:latin typeface="Calibri (Headings)"/>
              <a:cs typeface="Calibri (Headings)"/>
            </a:endParaRPr>
          </a:p>
        </p:txBody>
      </p:sp>
      <p:pic>
        <p:nvPicPr>
          <p:cNvPr id="3" name="Picture 2"/>
          <p:cNvPicPr>
            <a:picLocks noChangeAspect="1"/>
          </p:cNvPicPr>
          <p:nvPr/>
        </p:nvPicPr>
        <p:blipFill>
          <a:blip r:embed="rId3"/>
          <a:stretch>
            <a:fillRect/>
          </a:stretch>
        </p:blipFill>
        <p:spPr>
          <a:xfrm>
            <a:off x="0" y="616655"/>
            <a:ext cx="9144000" cy="4526845"/>
          </a:xfrm>
          <a:prstGeom prst="rect">
            <a:avLst/>
          </a:prstGeom>
        </p:spPr>
      </p:pic>
      <p:sp>
        <p:nvSpPr>
          <p:cNvPr id="4" name="Rectangle 3"/>
          <p:cNvSpPr>
            <a:spLocks noChangeArrowheads="1"/>
          </p:cNvSpPr>
          <p:nvPr/>
        </p:nvSpPr>
        <p:spPr bwMode="auto">
          <a:xfrm>
            <a:off x="7493823" y="4704611"/>
            <a:ext cx="1664771"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afi-global.org</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42</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23"/>
            <a:ext cx="8229600" cy="857250"/>
          </a:xfrm>
        </p:spPr>
        <p:txBody>
          <a:bodyPr>
            <a:normAutofit/>
          </a:bodyPr>
          <a:lstStyle/>
          <a:p>
            <a:r>
              <a:rPr lang="en-US" sz="2800" dirty="0" smtClean="0">
                <a:solidFill>
                  <a:srgbClr val="F79646"/>
                </a:solidFill>
              </a:rPr>
              <a:t>Tackling Poverty with Networked Institutions</a:t>
            </a:r>
            <a:endParaRPr lang="en-US" sz="2800" dirty="0">
              <a:solidFill>
                <a:srgbClr val="F79646"/>
              </a:solidFill>
            </a:endParaRPr>
          </a:p>
        </p:txBody>
      </p:sp>
      <p:pic>
        <p:nvPicPr>
          <p:cNvPr id="3" name="Picture 2"/>
          <p:cNvPicPr>
            <a:picLocks noChangeAspect="1"/>
          </p:cNvPicPr>
          <p:nvPr/>
        </p:nvPicPr>
        <p:blipFill>
          <a:blip r:embed="rId3"/>
          <a:stretch>
            <a:fillRect/>
          </a:stretch>
        </p:blipFill>
        <p:spPr>
          <a:xfrm>
            <a:off x="0" y="741455"/>
            <a:ext cx="9174601" cy="4211545"/>
          </a:xfrm>
          <a:prstGeom prst="rect">
            <a:avLst/>
          </a:prstGeom>
        </p:spPr>
      </p:pic>
      <p:sp>
        <p:nvSpPr>
          <p:cNvPr id="4" name="Rectangle 3"/>
          <p:cNvSpPr>
            <a:spLocks noChangeArrowheads="1"/>
          </p:cNvSpPr>
          <p:nvPr/>
        </p:nvSpPr>
        <p:spPr bwMode="auto">
          <a:xfrm>
            <a:off x="7518116" y="4704611"/>
            <a:ext cx="1640478"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smtClean="0">
                <a:solidFill>
                  <a:schemeClr val="bg1"/>
                </a:solidFill>
                <a:latin typeface="Helvetica LT Std Light" charset="0"/>
              </a:rPr>
              <a:t>pep-</a:t>
            </a:r>
            <a:r>
              <a:rPr lang="en-US" sz="1600" dirty="0" err="1" smtClean="0">
                <a:solidFill>
                  <a:schemeClr val="bg1"/>
                </a:solidFill>
                <a:latin typeface="Helvetica LT Std Light" charset="0"/>
              </a:rPr>
              <a:t>net.org</a:t>
            </a:r>
            <a:endParaRPr lang="en-US" sz="1600" dirty="0">
              <a:solidFill>
                <a:schemeClr val="bg1"/>
              </a:solidFill>
              <a:latin typeface="Helvetica LT Std Light" charset="0"/>
            </a:endParaRPr>
          </a:p>
        </p:txBody>
      </p:sp>
      <p:sp>
        <p:nvSpPr>
          <p:cNvPr id="5" name="TextBox 4"/>
          <p:cNvSpPr txBox="1"/>
          <p:nvPr/>
        </p:nvSpPr>
        <p:spPr>
          <a:xfrm>
            <a:off x="10364781" y="832010"/>
            <a:ext cx="914400" cy="914400"/>
          </a:xfrm>
          <a:prstGeom prst="rect">
            <a:avLst/>
          </a:prstGeom>
          <a:noFill/>
        </p:spPr>
        <p:txBody>
          <a:bodyPr wrap="none" rtlCol="0">
            <a:noAutofit/>
          </a:bodyPr>
          <a:lstStyle/>
          <a:p>
            <a:endParaRPr lang="en-US" sz="1800" dirty="0" err="1" smtClean="0">
              <a:solidFill>
                <a:schemeClr val="tx1">
                  <a:lumMod val="75000"/>
                  <a:lumOff val="25000"/>
                </a:schemeClr>
              </a:solidFill>
            </a:endParaRPr>
          </a:p>
        </p:txBody>
      </p:sp>
      <p:sp>
        <p:nvSpPr>
          <p:cNvPr id="6"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43</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149"/>
            <a:ext cx="8229600" cy="857250"/>
          </a:xfrm>
        </p:spPr>
        <p:txBody>
          <a:bodyPr>
            <a:normAutofit/>
          </a:bodyPr>
          <a:lstStyle/>
          <a:p>
            <a:r>
              <a:rPr lang="en-US" sz="2800" dirty="0" smtClean="0">
                <a:solidFill>
                  <a:srgbClr val="F79646"/>
                </a:solidFill>
              </a:rPr>
              <a:t>Tackling Poverty with Diasporas</a:t>
            </a:r>
            <a:endParaRPr lang="en-US" sz="2800" dirty="0">
              <a:solidFill>
                <a:srgbClr val="F79646"/>
              </a:solidFill>
            </a:endParaRPr>
          </a:p>
        </p:txBody>
      </p:sp>
      <p:pic>
        <p:nvPicPr>
          <p:cNvPr id="4" name="Picture 3"/>
          <p:cNvPicPr>
            <a:picLocks noChangeAspect="1"/>
          </p:cNvPicPr>
          <p:nvPr/>
        </p:nvPicPr>
        <p:blipFill>
          <a:blip r:embed="rId3"/>
          <a:stretch>
            <a:fillRect/>
          </a:stretch>
        </p:blipFill>
        <p:spPr>
          <a:xfrm>
            <a:off x="-1" y="774101"/>
            <a:ext cx="9152033" cy="4216999"/>
          </a:xfrm>
          <a:prstGeom prst="rect">
            <a:avLst/>
          </a:prstGeom>
        </p:spPr>
      </p:pic>
      <p:sp>
        <p:nvSpPr>
          <p:cNvPr id="5" name="Rectangle 4"/>
          <p:cNvSpPr>
            <a:spLocks noChangeArrowheads="1"/>
          </p:cNvSpPr>
          <p:nvPr/>
        </p:nvSpPr>
        <p:spPr bwMode="auto">
          <a:xfrm>
            <a:off x="6861193" y="4704611"/>
            <a:ext cx="2297401"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diasporaalliance.org</a:t>
            </a:r>
            <a:endParaRPr lang="en-US" sz="1600" dirty="0">
              <a:solidFill>
                <a:schemeClr val="bg1"/>
              </a:solidFill>
              <a:latin typeface="Helvetica LT Std Light" charset="0"/>
            </a:endParaRPr>
          </a:p>
        </p:txBody>
      </p:sp>
      <p:sp>
        <p:nvSpPr>
          <p:cNvPr id="6"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44</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75"/>
            <a:ext cx="8229600" cy="857250"/>
          </a:xfrm>
        </p:spPr>
        <p:txBody>
          <a:bodyPr>
            <a:normAutofit/>
          </a:bodyPr>
          <a:lstStyle/>
          <a:p>
            <a:r>
              <a:rPr lang="en-US" sz="2800" dirty="0" smtClean="0">
                <a:solidFill>
                  <a:srgbClr val="F79646"/>
                </a:solidFill>
              </a:rPr>
              <a:t>3. Conflict</a:t>
            </a:r>
            <a:endParaRPr lang="en-US" sz="2800" dirty="0">
              <a:solidFill>
                <a:srgbClr val="F79646"/>
              </a:solidFill>
            </a:endParaRPr>
          </a:p>
        </p:txBody>
      </p:sp>
      <p:pic>
        <p:nvPicPr>
          <p:cNvPr id="3" name="Picture 2"/>
          <p:cNvPicPr>
            <a:picLocks noChangeAspect="1"/>
          </p:cNvPicPr>
          <p:nvPr/>
        </p:nvPicPr>
        <p:blipFill>
          <a:blip r:embed="rId2"/>
          <a:stretch>
            <a:fillRect/>
          </a:stretch>
        </p:blipFill>
        <p:spPr>
          <a:xfrm>
            <a:off x="2035061" y="683473"/>
            <a:ext cx="5249484" cy="4109708"/>
          </a:xfrm>
          <a:prstGeom prst="rect">
            <a:avLst/>
          </a:prstGeom>
        </p:spPr>
      </p:pic>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45</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23"/>
            <a:ext cx="8229600" cy="857250"/>
          </a:xfrm>
        </p:spPr>
        <p:txBody>
          <a:bodyPr>
            <a:normAutofit/>
          </a:bodyPr>
          <a:lstStyle/>
          <a:p>
            <a:r>
              <a:rPr lang="en-US" sz="2800" dirty="0" smtClean="0">
                <a:solidFill>
                  <a:srgbClr val="F79646"/>
                </a:solidFill>
              </a:rPr>
              <a:t>Tackling Conflict with Knowledge Networks</a:t>
            </a:r>
            <a:endParaRPr lang="en-US" sz="2800" dirty="0">
              <a:solidFill>
                <a:srgbClr val="F79646"/>
              </a:solidFill>
            </a:endParaRPr>
          </a:p>
        </p:txBody>
      </p:sp>
      <p:pic>
        <p:nvPicPr>
          <p:cNvPr id="6" name="Picture 5"/>
          <p:cNvPicPr>
            <a:picLocks noChangeAspect="1"/>
          </p:cNvPicPr>
          <p:nvPr/>
        </p:nvPicPr>
        <p:blipFill>
          <a:blip r:embed="rId3"/>
          <a:stretch>
            <a:fillRect/>
          </a:stretch>
        </p:blipFill>
        <p:spPr>
          <a:xfrm>
            <a:off x="0" y="699611"/>
            <a:ext cx="9144000" cy="4253389"/>
          </a:xfrm>
          <a:prstGeom prst="rect">
            <a:avLst/>
          </a:prstGeom>
        </p:spPr>
      </p:pic>
      <p:sp>
        <p:nvSpPr>
          <p:cNvPr id="7" name="Rectangle 6"/>
          <p:cNvSpPr>
            <a:spLocks noChangeArrowheads="1"/>
          </p:cNvSpPr>
          <p:nvPr/>
        </p:nvSpPr>
        <p:spPr bwMode="auto">
          <a:xfrm>
            <a:off x="7591108" y="4704611"/>
            <a:ext cx="1567486"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sipri.org</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46</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628"/>
            <a:ext cx="8686800" cy="742950"/>
          </a:xfrm>
        </p:spPr>
        <p:txBody>
          <a:bodyPr>
            <a:normAutofit/>
          </a:bodyPr>
          <a:lstStyle/>
          <a:p>
            <a:r>
              <a:rPr lang="en-US" sz="2800" dirty="0" smtClean="0">
                <a:solidFill>
                  <a:srgbClr val="F79646"/>
                </a:solidFill>
              </a:rPr>
              <a:t>Tackling Conflict with Operational and Delivery Networks</a:t>
            </a:r>
            <a:endParaRPr lang="en-US" sz="2800" dirty="0">
              <a:solidFill>
                <a:srgbClr val="F79646"/>
              </a:solidFill>
            </a:endParaRPr>
          </a:p>
        </p:txBody>
      </p:sp>
      <p:pic>
        <p:nvPicPr>
          <p:cNvPr id="4" name="Picture 3"/>
          <p:cNvPicPr>
            <a:picLocks noChangeAspect="1"/>
          </p:cNvPicPr>
          <p:nvPr/>
        </p:nvPicPr>
        <p:blipFill>
          <a:blip r:embed="rId3"/>
          <a:stretch>
            <a:fillRect/>
          </a:stretch>
        </p:blipFill>
        <p:spPr>
          <a:xfrm>
            <a:off x="0" y="823518"/>
            <a:ext cx="9144000" cy="4319982"/>
          </a:xfrm>
          <a:prstGeom prst="rect">
            <a:avLst/>
          </a:prstGeom>
        </p:spPr>
      </p:pic>
      <p:sp>
        <p:nvSpPr>
          <p:cNvPr id="5" name="Rectangle 4"/>
          <p:cNvSpPr>
            <a:spLocks noChangeArrowheads="1"/>
          </p:cNvSpPr>
          <p:nvPr/>
        </p:nvSpPr>
        <p:spPr bwMode="auto">
          <a:xfrm>
            <a:off x="6671416" y="4704611"/>
            <a:ext cx="2487179"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digitalhumanitarians.com</a:t>
            </a:r>
            <a:endParaRPr lang="en-US" sz="1600" dirty="0">
              <a:solidFill>
                <a:schemeClr val="bg1"/>
              </a:solidFill>
              <a:latin typeface="Helvetica LT Std Light" charset="0"/>
            </a:endParaRPr>
          </a:p>
        </p:txBody>
      </p:sp>
      <p:sp>
        <p:nvSpPr>
          <p:cNvPr id="6"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47</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801"/>
            <a:ext cx="8229600" cy="857250"/>
          </a:xfrm>
        </p:spPr>
        <p:txBody>
          <a:bodyPr>
            <a:normAutofit/>
          </a:bodyPr>
          <a:lstStyle/>
          <a:p>
            <a:r>
              <a:rPr lang="en-US" sz="2800" dirty="0" smtClean="0">
                <a:solidFill>
                  <a:srgbClr val="F79646"/>
                </a:solidFill>
              </a:rPr>
              <a:t>Tackling Conflict with Policy Networks</a:t>
            </a:r>
            <a:endParaRPr lang="en-US" sz="2800" dirty="0">
              <a:solidFill>
                <a:srgbClr val="F79646"/>
              </a:solidFill>
            </a:endParaRPr>
          </a:p>
        </p:txBody>
      </p:sp>
      <p:pic>
        <p:nvPicPr>
          <p:cNvPr id="4" name="Picture 3"/>
          <p:cNvPicPr>
            <a:picLocks noChangeAspect="1"/>
          </p:cNvPicPr>
          <p:nvPr/>
        </p:nvPicPr>
        <p:blipFill>
          <a:blip r:embed="rId3"/>
          <a:stretch>
            <a:fillRect/>
          </a:stretch>
        </p:blipFill>
        <p:spPr>
          <a:xfrm>
            <a:off x="0" y="884747"/>
            <a:ext cx="9144000" cy="4080953"/>
          </a:xfrm>
          <a:prstGeom prst="rect">
            <a:avLst/>
          </a:prstGeom>
        </p:spPr>
      </p:pic>
      <p:sp>
        <p:nvSpPr>
          <p:cNvPr id="5" name="Rectangle 4"/>
          <p:cNvSpPr>
            <a:spLocks noChangeArrowheads="1"/>
          </p:cNvSpPr>
          <p:nvPr/>
        </p:nvSpPr>
        <p:spPr bwMode="auto">
          <a:xfrm>
            <a:off x="7883072" y="4704611"/>
            <a:ext cx="1275523"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oecd.org</a:t>
            </a:r>
            <a:endParaRPr lang="en-US" sz="1600" dirty="0">
              <a:solidFill>
                <a:schemeClr val="bg1"/>
              </a:solidFill>
              <a:latin typeface="Helvetica LT Std Light" charset="0"/>
            </a:endParaRPr>
          </a:p>
        </p:txBody>
      </p:sp>
      <p:sp>
        <p:nvSpPr>
          <p:cNvPr id="6"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48</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149"/>
            <a:ext cx="8229600" cy="857250"/>
          </a:xfrm>
        </p:spPr>
        <p:txBody>
          <a:bodyPr>
            <a:normAutofit/>
          </a:bodyPr>
          <a:lstStyle/>
          <a:p>
            <a:r>
              <a:rPr lang="en-US" sz="2800" dirty="0" smtClean="0">
                <a:solidFill>
                  <a:srgbClr val="F79646"/>
                </a:solidFill>
              </a:rPr>
              <a:t>Tackling Conflict with Advocacy Networks</a:t>
            </a:r>
            <a:endParaRPr lang="en-US" sz="2800" dirty="0">
              <a:solidFill>
                <a:srgbClr val="F79646"/>
              </a:solidFill>
            </a:endParaRPr>
          </a:p>
        </p:txBody>
      </p:sp>
      <p:pic>
        <p:nvPicPr>
          <p:cNvPr id="3" name="Picture 2"/>
          <p:cNvPicPr>
            <a:picLocks noChangeAspect="1"/>
          </p:cNvPicPr>
          <p:nvPr/>
        </p:nvPicPr>
        <p:blipFill>
          <a:blip r:embed="rId3"/>
          <a:stretch>
            <a:fillRect/>
          </a:stretch>
        </p:blipFill>
        <p:spPr>
          <a:xfrm>
            <a:off x="1" y="750507"/>
            <a:ext cx="9143999" cy="4202493"/>
          </a:xfrm>
          <a:prstGeom prst="rect">
            <a:avLst/>
          </a:prstGeom>
        </p:spPr>
      </p:pic>
      <p:sp>
        <p:nvSpPr>
          <p:cNvPr id="4" name="Rectangle 3"/>
          <p:cNvSpPr>
            <a:spLocks noChangeArrowheads="1"/>
          </p:cNvSpPr>
          <p:nvPr/>
        </p:nvSpPr>
        <p:spPr bwMode="auto">
          <a:xfrm>
            <a:off x="7549644" y="4704611"/>
            <a:ext cx="1608952"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watchlist.org</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49</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89607" y="135206"/>
            <a:ext cx="7205958" cy="857250"/>
          </a:xfrm>
        </p:spPr>
        <p:txBody>
          <a:bodyPr>
            <a:normAutofit/>
          </a:bodyPr>
          <a:lstStyle/>
          <a:p>
            <a:r>
              <a:rPr lang="en-US" sz="3200" dirty="0" smtClean="0">
                <a:solidFill>
                  <a:srgbClr val="00B0F0"/>
                </a:solidFill>
              </a:rPr>
              <a:t>Agenda Highlights</a:t>
            </a:r>
            <a:endParaRPr lang="en-US" sz="3200" dirty="0">
              <a:solidFill>
                <a:srgbClr val="00B0F0"/>
              </a:solidFill>
            </a:endParaRPr>
          </a:p>
        </p:txBody>
      </p:sp>
      <p:sp>
        <p:nvSpPr>
          <p:cNvPr id="6" name="Content Placeholder 2"/>
          <p:cNvSpPr txBox="1">
            <a:spLocks/>
          </p:cNvSpPr>
          <p:nvPr/>
        </p:nvSpPr>
        <p:spPr>
          <a:xfrm>
            <a:off x="580261" y="1161002"/>
            <a:ext cx="8196850" cy="2736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indent="-227013">
              <a:spcAft>
                <a:spcPts val="600"/>
              </a:spcAft>
            </a:pPr>
            <a:r>
              <a:rPr lang="en-US" sz="1700" dirty="0"/>
              <a:t>GSN Research Update: What We’ve Learned So Far – </a:t>
            </a:r>
            <a:r>
              <a:rPr lang="en-US" sz="1700" dirty="0">
                <a:solidFill>
                  <a:schemeClr val="tx1">
                    <a:lumMod val="50000"/>
                    <a:lumOff val="50000"/>
                  </a:schemeClr>
                </a:solidFill>
              </a:rPr>
              <a:t>Joan Bigham, </a:t>
            </a:r>
            <a:r>
              <a:rPr lang="en-US" sz="1700" i="1" dirty="0">
                <a:solidFill>
                  <a:schemeClr val="tx1">
                    <a:lumMod val="50000"/>
                    <a:lumOff val="50000"/>
                  </a:schemeClr>
                </a:solidFill>
              </a:rPr>
              <a:t>Managing Director</a:t>
            </a:r>
            <a:r>
              <a:rPr lang="en-US" sz="1700" dirty="0">
                <a:solidFill>
                  <a:schemeClr val="tx1">
                    <a:lumMod val="50000"/>
                    <a:lumOff val="50000"/>
                  </a:schemeClr>
                </a:solidFill>
              </a:rPr>
              <a:t> </a:t>
            </a:r>
          </a:p>
          <a:p>
            <a:pPr marL="227013" indent="-227013">
              <a:spcAft>
                <a:spcPts val="600"/>
              </a:spcAft>
            </a:pPr>
            <a:r>
              <a:rPr lang="en-US" sz="1700" dirty="0" smtClean="0"/>
              <a:t>Global Solution Networks: Tackling the Hard Issues –</a:t>
            </a:r>
            <a:r>
              <a:rPr lang="en-US" sz="1700" i="1" dirty="0" smtClean="0"/>
              <a:t> </a:t>
            </a:r>
            <a:r>
              <a:rPr lang="en-US" sz="1700" dirty="0" smtClean="0">
                <a:solidFill>
                  <a:schemeClr val="tx1">
                    <a:lumMod val="50000"/>
                    <a:lumOff val="50000"/>
                  </a:schemeClr>
                </a:solidFill>
              </a:rPr>
              <a:t>Don Tapscott, </a:t>
            </a:r>
            <a:r>
              <a:rPr lang="en-US" sz="1700" i="1" dirty="0" smtClean="0">
                <a:solidFill>
                  <a:schemeClr val="tx1">
                    <a:lumMod val="50000"/>
                    <a:lumOff val="50000"/>
                  </a:schemeClr>
                </a:solidFill>
              </a:rPr>
              <a:t>Executive Director </a:t>
            </a:r>
            <a:endParaRPr lang="en-US" sz="1700" dirty="0" smtClean="0">
              <a:solidFill>
                <a:schemeClr val="tx1">
                  <a:lumMod val="50000"/>
                  <a:lumOff val="50000"/>
                </a:schemeClr>
              </a:solidFill>
            </a:endParaRPr>
          </a:p>
          <a:p>
            <a:pPr marL="227013" indent="-227013">
              <a:spcAft>
                <a:spcPts val="600"/>
              </a:spcAft>
            </a:pPr>
            <a:r>
              <a:rPr lang="en-US" sz="1700" dirty="0" smtClean="0"/>
              <a:t>Key Stakeholders in Global Problem Solving – </a:t>
            </a:r>
            <a:r>
              <a:rPr lang="en-US" sz="1700" dirty="0" smtClean="0">
                <a:solidFill>
                  <a:schemeClr val="tx1">
                    <a:lumMod val="50000"/>
                    <a:lumOff val="50000"/>
                  </a:schemeClr>
                </a:solidFill>
              </a:rPr>
              <a:t>Panel Discussion Bruce Jenks, Michael Denham, Dan Wellers, Giles </a:t>
            </a:r>
            <a:r>
              <a:rPr lang="en-US" sz="1700" dirty="0" err="1" smtClean="0">
                <a:solidFill>
                  <a:schemeClr val="tx1">
                    <a:lumMod val="50000"/>
                    <a:lumOff val="50000"/>
                  </a:schemeClr>
                </a:solidFill>
              </a:rPr>
              <a:t>Gherson</a:t>
            </a:r>
            <a:r>
              <a:rPr lang="en-US" sz="1700" dirty="0" smtClean="0">
                <a:solidFill>
                  <a:schemeClr val="tx1">
                    <a:lumMod val="50000"/>
                    <a:lumOff val="50000"/>
                  </a:schemeClr>
                </a:solidFill>
              </a:rPr>
              <a:t>, Thomas </a:t>
            </a:r>
            <a:r>
              <a:rPr lang="en-US" sz="1700" dirty="0" err="1" smtClean="0">
                <a:solidFill>
                  <a:schemeClr val="tx1">
                    <a:lumMod val="50000"/>
                    <a:lumOff val="50000"/>
                  </a:schemeClr>
                </a:solidFill>
              </a:rPr>
              <a:t>Debass</a:t>
            </a:r>
            <a:r>
              <a:rPr lang="en-US" sz="1700" dirty="0" smtClean="0">
                <a:solidFill>
                  <a:schemeClr val="tx1">
                    <a:lumMod val="50000"/>
                    <a:lumOff val="50000"/>
                  </a:schemeClr>
                </a:solidFill>
              </a:rPr>
              <a:t> </a:t>
            </a:r>
            <a:endParaRPr lang="en-US" sz="1700" dirty="0">
              <a:solidFill>
                <a:schemeClr val="tx1">
                  <a:lumMod val="50000"/>
                  <a:lumOff val="50000"/>
                </a:schemeClr>
              </a:solidFill>
            </a:endParaRPr>
          </a:p>
          <a:p>
            <a:pPr marL="227013" indent="-227013">
              <a:spcAft>
                <a:spcPts val="600"/>
              </a:spcAft>
            </a:pPr>
            <a:r>
              <a:rPr lang="en-US" sz="1700" dirty="0" smtClean="0"/>
              <a:t>Mobile Computing &amp; Global Problem Solving – </a:t>
            </a:r>
            <a:r>
              <a:rPr lang="en-US" sz="1700" dirty="0" smtClean="0">
                <a:solidFill>
                  <a:schemeClr val="tx1">
                    <a:lumMod val="50000"/>
                    <a:lumOff val="50000"/>
                  </a:schemeClr>
                </a:solidFill>
              </a:rPr>
              <a:t>Anthony Williams, </a:t>
            </a:r>
            <a:r>
              <a:rPr lang="en-US" sz="1700" i="1" dirty="0" smtClean="0">
                <a:solidFill>
                  <a:schemeClr val="tx1">
                    <a:lumMod val="50000"/>
                    <a:lumOff val="50000"/>
                  </a:schemeClr>
                </a:solidFill>
              </a:rPr>
              <a:t>Executive Editor</a:t>
            </a:r>
            <a:endParaRPr lang="en-US" sz="1700" dirty="0" smtClean="0">
              <a:solidFill>
                <a:schemeClr val="tx1">
                  <a:lumMod val="50000"/>
                  <a:lumOff val="50000"/>
                </a:schemeClr>
              </a:solidFill>
            </a:endParaRPr>
          </a:p>
          <a:p>
            <a:pPr marL="227013" indent="-227013">
              <a:spcAft>
                <a:spcPts val="600"/>
              </a:spcAft>
            </a:pPr>
            <a:r>
              <a:rPr lang="en-US" sz="1700" dirty="0" smtClean="0"/>
              <a:t>Global Solution Networks for Solving Real Problems– </a:t>
            </a:r>
            <a:r>
              <a:rPr lang="en-US" sz="1700" dirty="0" smtClean="0">
                <a:solidFill>
                  <a:schemeClr val="tx1">
                    <a:lumMod val="50000"/>
                    <a:lumOff val="50000"/>
                  </a:schemeClr>
                </a:solidFill>
              </a:rPr>
              <a:t>Panel Discussion Kathryn </a:t>
            </a:r>
            <a:r>
              <a:rPr lang="en-US" sz="1700" dirty="0" err="1" smtClean="0">
                <a:solidFill>
                  <a:schemeClr val="tx1">
                    <a:lumMod val="50000"/>
                    <a:lumOff val="50000"/>
                  </a:schemeClr>
                </a:solidFill>
              </a:rPr>
              <a:t>Semogas</a:t>
            </a:r>
            <a:r>
              <a:rPr lang="en-US" sz="1700" dirty="0" smtClean="0">
                <a:solidFill>
                  <a:schemeClr val="tx1">
                    <a:lumMod val="50000"/>
                    <a:lumOff val="50000"/>
                  </a:schemeClr>
                </a:solidFill>
              </a:rPr>
              <a:t>, Kristy Buckley, </a:t>
            </a:r>
            <a:r>
              <a:rPr lang="en-US" sz="1700" dirty="0" err="1" smtClean="0">
                <a:solidFill>
                  <a:schemeClr val="tx1">
                    <a:lumMod val="50000"/>
                    <a:lumOff val="50000"/>
                  </a:schemeClr>
                </a:solidFill>
              </a:rPr>
              <a:t>Faizal</a:t>
            </a:r>
            <a:r>
              <a:rPr lang="en-US" sz="1700" dirty="0" smtClean="0">
                <a:solidFill>
                  <a:schemeClr val="tx1">
                    <a:lumMod val="50000"/>
                    <a:lumOff val="50000"/>
                  </a:schemeClr>
                </a:solidFill>
              </a:rPr>
              <a:t> </a:t>
            </a:r>
            <a:r>
              <a:rPr lang="en-US" sz="1700" dirty="0" err="1" smtClean="0">
                <a:solidFill>
                  <a:schemeClr val="tx1">
                    <a:lumMod val="50000"/>
                    <a:lumOff val="50000"/>
                  </a:schemeClr>
                </a:solidFill>
              </a:rPr>
              <a:t>Karmali</a:t>
            </a:r>
            <a:r>
              <a:rPr lang="en-US" sz="1700" dirty="0" smtClean="0">
                <a:solidFill>
                  <a:schemeClr val="tx1">
                    <a:lumMod val="50000"/>
                    <a:lumOff val="50000"/>
                  </a:schemeClr>
                </a:solidFill>
              </a:rPr>
              <a:t>, </a:t>
            </a:r>
            <a:r>
              <a:rPr lang="en-US" sz="1700" dirty="0" err="1" smtClean="0">
                <a:solidFill>
                  <a:schemeClr val="tx1">
                    <a:lumMod val="50000"/>
                    <a:lumOff val="50000"/>
                  </a:schemeClr>
                </a:solidFill>
              </a:rPr>
              <a:t>Sohier</a:t>
            </a:r>
            <a:r>
              <a:rPr lang="en-US" sz="1700" dirty="0" smtClean="0">
                <a:solidFill>
                  <a:schemeClr val="tx1">
                    <a:lumMod val="50000"/>
                    <a:lumOff val="50000"/>
                  </a:schemeClr>
                </a:solidFill>
              </a:rPr>
              <a:t> Hall</a:t>
            </a:r>
            <a:endParaRPr lang="en-US" sz="1700" i="1" dirty="0" smtClean="0">
              <a:solidFill>
                <a:schemeClr val="tx1">
                  <a:lumMod val="50000"/>
                  <a:lumOff val="50000"/>
                </a:schemeClr>
              </a:solidFill>
            </a:endParaRPr>
          </a:p>
          <a:p>
            <a:pPr marL="227013" indent="-227013">
              <a:spcAft>
                <a:spcPts val="600"/>
              </a:spcAft>
            </a:pPr>
            <a:r>
              <a:rPr lang="en-US" sz="1700" dirty="0" smtClean="0">
                <a:solidFill>
                  <a:srgbClr val="000000"/>
                </a:solidFill>
              </a:rPr>
              <a:t>Global Solution Network Design Challenge </a:t>
            </a:r>
            <a:r>
              <a:rPr lang="en-US" sz="1700" dirty="0" smtClean="0">
                <a:solidFill>
                  <a:schemeClr val="tx1">
                    <a:lumMod val="50000"/>
                    <a:lumOff val="50000"/>
                  </a:schemeClr>
                </a:solidFill>
              </a:rPr>
              <a:t>– Roundtable Discussions </a:t>
            </a:r>
          </a:p>
          <a:p>
            <a:pPr marL="227013" indent="-227013">
              <a:spcAft>
                <a:spcPts val="600"/>
              </a:spcAft>
            </a:pPr>
            <a:endParaRPr lang="en-US" sz="1700" dirty="0" smtClean="0">
              <a:solidFill>
                <a:schemeClr val="tx1">
                  <a:lumMod val="50000"/>
                  <a:lumOff val="50000"/>
                </a:schemeClr>
              </a:solidFill>
            </a:endParaRPr>
          </a:p>
          <a:p>
            <a:pPr marL="227013" indent="-227013">
              <a:spcAft>
                <a:spcPts val="600"/>
              </a:spcAft>
            </a:pPr>
            <a:endParaRPr lang="en-US" sz="1700" dirty="0" smtClean="0">
              <a:solidFill>
                <a:schemeClr val="tx1">
                  <a:lumMod val="50000"/>
                  <a:lumOff val="50000"/>
                </a:schemeClr>
              </a:solidFill>
            </a:endParaRPr>
          </a:p>
          <a:p>
            <a:pPr marL="227013" indent="-227013">
              <a:spcAft>
                <a:spcPts val="600"/>
              </a:spcAft>
            </a:pPr>
            <a:endParaRPr lang="en-US" sz="1600" dirty="0" smtClean="0">
              <a:solidFill>
                <a:schemeClr val="tx1">
                  <a:lumMod val="50000"/>
                  <a:lumOff val="50000"/>
                </a:schemeClr>
              </a:solidFill>
            </a:endParaRPr>
          </a:p>
        </p:txBody>
      </p:sp>
      <p:pic>
        <p:nvPicPr>
          <p:cNvPr id="7" name="Picture 6" descr="GSN Logo tight font.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3" name="TextBox 2"/>
          <p:cNvSpPr txBox="1"/>
          <p:nvPr/>
        </p:nvSpPr>
        <p:spPr>
          <a:xfrm>
            <a:off x="989607" y="3905949"/>
            <a:ext cx="7318847" cy="2277547"/>
          </a:xfrm>
          <a:prstGeom prst="rect">
            <a:avLst/>
          </a:prstGeom>
          <a:noFill/>
        </p:spPr>
        <p:txBody>
          <a:bodyPr wrap="square" numCol="2" rtlCol="0">
            <a:spAutoFit/>
          </a:bodyPr>
          <a:lstStyle/>
          <a:p>
            <a:pPr marL="285750" indent="-285750">
              <a:spcAft>
                <a:spcPts val="600"/>
              </a:spcAft>
              <a:buFont typeface="Arial"/>
              <a:buChar char="•"/>
            </a:pPr>
            <a:r>
              <a:rPr lang="en-US" sz="1600" dirty="0">
                <a:solidFill>
                  <a:srgbClr val="00B0F0"/>
                </a:solidFill>
              </a:rPr>
              <a:t>Water Scarcity</a:t>
            </a:r>
          </a:p>
          <a:p>
            <a:pPr marL="285750" indent="-285750">
              <a:spcAft>
                <a:spcPts val="600"/>
              </a:spcAft>
              <a:buFont typeface="Arial"/>
              <a:buChar char="•"/>
            </a:pPr>
            <a:r>
              <a:rPr lang="en-US" sz="1600" dirty="0">
                <a:solidFill>
                  <a:srgbClr val="00B0F0"/>
                </a:solidFill>
              </a:rPr>
              <a:t>Urban Congestion</a:t>
            </a:r>
          </a:p>
          <a:p>
            <a:pPr marL="285750" indent="-285750">
              <a:spcAft>
                <a:spcPts val="600"/>
              </a:spcAft>
              <a:buFont typeface="Arial"/>
              <a:buChar char="•"/>
            </a:pPr>
            <a:r>
              <a:rPr lang="en-US" sz="1600" dirty="0">
                <a:solidFill>
                  <a:srgbClr val="00B0F0"/>
                </a:solidFill>
              </a:rPr>
              <a:t>Gender-based Violence</a:t>
            </a:r>
          </a:p>
          <a:p>
            <a:pPr marL="285750" indent="-285750">
              <a:spcAft>
                <a:spcPts val="600"/>
              </a:spcAft>
              <a:buFont typeface="Arial"/>
              <a:buChar char="•"/>
            </a:pPr>
            <a:endParaRPr lang="en-US" sz="1600" dirty="0" smtClean="0">
              <a:solidFill>
                <a:srgbClr val="00B0F0"/>
              </a:solidFill>
            </a:endParaRPr>
          </a:p>
          <a:p>
            <a:pPr marL="285750" indent="-285750">
              <a:spcAft>
                <a:spcPts val="600"/>
              </a:spcAft>
              <a:buFont typeface="Arial"/>
              <a:buChar char="•"/>
            </a:pPr>
            <a:endParaRPr lang="en-US" sz="1600" dirty="0">
              <a:solidFill>
                <a:srgbClr val="00B0F0"/>
              </a:solidFill>
            </a:endParaRPr>
          </a:p>
          <a:p>
            <a:pPr marL="285750" indent="-285750">
              <a:spcAft>
                <a:spcPts val="600"/>
              </a:spcAft>
              <a:buFont typeface="Arial"/>
              <a:buChar char="•"/>
            </a:pPr>
            <a:endParaRPr lang="en-US" sz="1600" dirty="0" smtClean="0">
              <a:solidFill>
                <a:srgbClr val="00B0F0"/>
              </a:solidFill>
            </a:endParaRPr>
          </a:p>
          <a:p>
            <a:pPr marL="285750" indent="-285750">
              <a:spcAft>
                <a:spcPts val="600"/>
              </a:spcAft>
              <a:buFont typeface="Arial"/>
              <a:buChar char="•"/>
            </a:pPr>
            <a:endParaRPr lang="en-US" sz="1600" dirty="0" smtClean="0">
              <a:solidFill>
                <a:srgbClr val="00B0F0"/>
              </a:solidFill>
            </a:endParaRPr>
          </a:p>
          <a:p>
            <a:pPr marL="285750" indent="-285750">
              <a:spcAft>
                <a:spcPts val="600"/>
              </a:spcAft>
              <a:buFont typeface="Arial"/>
              <a:buChar char="•"/>
            </a:pPr>
            <a:r>
              <a:rPr lang="en-US" sz="1600" dirty="0" smtClean="0">
                <a:solidFill>
                  <a:srgbClr val="00B0F0"/>
                </a:solidFill>
              </a:rPr>
              <a:t>Youth </a:t>
            </a:r>
            <a:r>
              <a:rPr lang="en-US" sz="1600" dirty="0">
                <a:solidFill>
                  <a:srgbClr val="00B0F0"/>
                </a:solidFill>
              </a:rPr>
              <a:t>Unemployment</a:t>
            </a:r>
          </a:p>
          <a:p>
            <a:pPr marL="285750" indent="-285750">
              <a:spcAft>
                <a:spcPts val="600"/>
              </a:spcAft>
              <a:buFont typeface="Arial"/>
              <a:buChar char="•"/>
            </a:pPr>
            <a:r>
              <a:rPr lang="en-US" sz="1600" dirty="0">
                <a:solidFill>
                  <a:srgbClr val="00B0F0"/>
                </a:solidFill>
              </a:rPr>
              <a:t>Conflict &amp; Fragile States</a:t>
            </a:r>
          </a:p>
          <a:p>
            <a:pPr marL="285750" indent="-285750">
              <a:spcAft>
                <a:spcPts val="600"/>
              </a:spcAft>
              <a:buFont typeface="Arial"/>
              <a:buChar char="•"/>
            </a:pPr>
            <a:r>
              <a:rPr lang="en-US" sz="1600" dirty="0">
                <a:solidFill>
                  <a:srgbClr val="00B0F0"/>
                </a:solidFill>
              </a:rPr>
              <a:t>Nutrition &amp; Global Health</a:t>
            </a:r>
          </a:p>
        </p:txBody>
      </p:sp>
      <p:sp>
        <p:nvSpPr>
          <p:cNvPr id="8"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5</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832509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75"/>
            <a:ext cx="8229600" cy="857250"/>
          </a:xfrm>
        </p:spPr>
        <p:txBody>
          <a:bodyPr>
            <a:normAutofit/>
          </a:bodyPr>
          <a:lstStyle/>
          <a:p>
            <a:r>
              <a:rPr lang="en-US" sz="2800" dirty="0" smtClean="0">
                <a:solidFill>
                  <a:srgbClr val="F79646"/>
                </a:solidFill>
              </a:rPr>
              <a:t>Tackling Conflict with Watchdog Networks</a:t>
            </a:r>
            <a:endParaRPr lang="en-US" sz="2800" dirty="0">
              <a:solidFill>
                <a:srgbClr val="F79646"/>
              </a:solidFill>
            </a:endParaRPr>
          </a:p>
        </p:txBody>
      </p:sp>
      <p:pic>
        <p:nvPicPr>
          <p:cNvPr id="4" name="Picture 3"/>
          <p:cNvPicPr>
            <a:picLocks noChangeAspect="1"/>
          </p:cNvPicPr>
          <p:nvPr/>
        </p:nvPicPr>
        <p:blipFill>
          <a:blip r:embed="rId3"/>
          <a:stretch>
            <a:fillRect/>
          </a:stretch>
        </p:blipFill>
        <p:spPr>
          <a:xfrm>
            <a:off x="0" y="645333"/>
            <a:ext cx="9144000" cy="4333068"/>
          </a:xfrm>
          <a:prstGeom prst="rect">
            <a:avLst/>
          </a:prstGeom>
        </p:spPr>
      </p:pic>
      <p:sp>
        <p:nvSpPr>
          <p:cNvPr id="5" name="Rectangle 4"/>
          <p:cNvSpPr>
            <a:spLocks noChangeArrowheads="1"/>
          </p:cNvSpPr>
          <p:nvPr/>
        </p:nvSpPr>
        <p:spPr bwMode="auto">
          <a:xfrm>
            <a:off x="7839278" y="4704611"/>
            <a:ext cx="1319317"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hrw.org</a:t>
            </a:r>
            <a:endParaRPr lang="en-US" sz="1600" dirty="0">
              <a:solidFill>
                <a:schemeClr val="bg1"/>
              </a:solidFill>
              <a:latin typeface="Helvetica LT Std Light" charset="0"/>
            </a:endParaRPr>
          </a:p>
        </p:txBody>
      </p:sp>
      <p:sp>
        <p:nvSpPr>
          <p:cNvPr id="6"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50</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75"/>
            <a:ext cx="8229600" cy="857250"/>
          </a:xfrm>
        </p:spPr>
        <p:txBody>
          <a:bodyPr>
            <a:normAutofit/>
          </a:bodyPr>
          <a:lstStyle/>
          <a:p>
            <a:r>
              <a:rPr lang="en-US" sz="2800" dirty="0" smtClean="0">
                <a:solidFill>
                  <a:srgbClr val="F79646"/>
                </a:solidFill>
              </a:rPr>
              <a:t>Tackling Conflict with Platforms</a:t>
            </a:r>
            <a:endParaRPr lang="en-US" sz="2800" dirty="0">
              <a:solidFill>
                <a:srgbClr val="F79646"/>
              </a:solidFill>
            </a:endParaRPr>
          </a:p>
        </p:txBody>
      </p:sp>
      <p:pic>
        <p:nvPicPr>
          <p:cNvPr id="5" name="Picture 4"/>
          <p:cNvPicPr>
            <a:picLocks noChangeAspect="1"/>
          </p:cNvPicPr>
          <p:nvPr/>
        </p:nvPicPr>
        <p:blipFill>
          <a:blip r:embed="rId3"/>
          <a:stretch>
            <a:fillRect/>
          </a:stretch>
        </p:blipFill>
        <p:spPr>
          <a:xfrm>
            <a:off x="0" y="757462"/>
            <a:ext cx="9144000" cy="4386038"/>
          </a:xfrm>
          <a:prstGeom prst="rect">
            <a:avLst/>
          </a:prstGeom>
        </p:spPr>
      </p:pic>
      <p:sp>
        <p:nvSpPr>
          <p:cNvPr id="6" name="Rectangle 5"/>
          <p:cNvSpPr>
            <a:spLocks noChangeArrowheads="1"/>
          </p:cNvSpPr>
          <p:nvPr/>
        </p:nvSpPr>
        <p:spPr bwMode="auto">
          <a:xfrm>
            <a:off x="5532750" y="4704611"/>
            <a:ext cx="3625846"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worldbankhive.logicaladvantage.com</a:t>
            </a:r>
            <a:endParaRPr lang="en-US" sz="1600" dirty="0">
              <a:solidFill>
                <a:schemeClr val="bg1"/>
              </a:solidFill>
              <a:latin typeface="Helvetica LT Std Light" charset="0"/>
            </a:endParaRPr>
          </a:p>
        </p:txBody>
      </p:sp>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51</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79646"/>
                </a:solidFill>
              </a:rPr>
              <a:t>Tackling Conflict with Global Standards Networks</a:t>
            </a:r>
            <a:endParaRPr lang="en-US" sz="2800" dirty="0">
              <a:solidFill>
                <a:srgbClr val="F79646"/>
              </a:solidFill>
            </a:endParaRPr>
          </a:p>
        </p:txBody>
      </p:sp>
      <p:sp>
        <p:nvSpPr>
          <p:cNvPr id="3"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52</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149"/>
            <a:ext cx="8229600" cy="857250"/>
          </a:xfrm>
        </p:spPr>
        <p:txBody>
          <a:bodyPr>
            <a:normAutofit/>
          </a:bodyPr>
          <a:lstStyle/>
          <a:p>
            <a:r>
              <a:rPr lang="en-US" sz="2800" dirty="0" smtClean="0">
                <a:solidFill>
                  <a:srgbClr val="F79646"/>
                </a:solidFill>
              </a:rPr>
              <a:t>Tackling Conflict with Governance Networks</a:t>
            </a:r>
            <a:endParaRPr lang="en-US" sz="2800" dirty="0">
              <a:solidFill>
                <a:srgbClr val="F79646"/>
              </a:solidFill>
            </a:endParaRPr>
          </a:p>
        </p:txBody>
      </p:sp>
      <p:sp>
        <p:nvSpPr>
          <p:cNvPr id="3"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53</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149"/>
            <a:ext cx="8229600" cy="857250"/>
          </a:xfrm>
        </p:spPr>
        <p:txBody>
          <a:bodyPr>
            <a:normAutofit/>
          </a:bodyPr>
          <a:lstStyle/>
          <a:p>
            <a:r>
              <a:rPr lang="en-US" sz="2800" dirty="0" smtClean="0">
                <a:solidFill>
                  <a:srgbClr val="F79646"/>
                </a:solidFill>
              </a:rPr>
              <a:t>Tackling Conflict with Networked Institutions</a:t>
            </a:r>
            <a:endParaRPr lang="en-US" sz="2800" dirty="0">
              <a:solidFill>
                <a:srgbClr val="F79646"/>
              </a:solidFill>
            </a:endParaRPr>
          </a:p>
        </p:txBody>
      </p:sp>
      <p:pic>
        <p:nvPicPr>
          <p:cNvPr id="5" name="Picture 4"/>
          <p:cNvPicPr>
            <a:picLocks noChangeAspect="1"/>
          </p:cNvPicPr>
          <p:nvPr/>
        </p:nvPicPr>
        <p:blipFill>
          <a:blip r:embed="rId3"/>
          <a:stretch>
            <a:fillRect/>
          </a:stretch>
        </p:blipFill>
        <p:spPr>
          <a:xfrm>
            <a:off x="1" y="680012"/>
            <a:ext cx="9144000" cy="4285688"/>
          </a:xfrm>
          <a:prstGeom prst="rect">
            <a:avLst/>
          </a:prstGeom>
        </p:spPr>
      </p:pic>
      <p:sp>
        <p:nvSpPr>
          <p:cNvPr id="6" name="Rectangle 5"/>
          <p:cNvSpPr>
            <a:spLocks noChangeArrowheads="1"/>
          </p:cNvSpPr>
          <p:nvPr/>
        </p:nvSpPr>
        <p:spPr bwMode="auto">
          <a:xfrm>
            <a:off x="8107842" y="4704611"/>
            <a:ext cx="1050753"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nti.org</a:t>
            </a:r>
            <a:endParaRPr lang="en-US" sz="1600" dirty="0">
              <a:solidFill>
                <a:schemeClr val="bg1"/>
              </a:solidFill>
              <a:latin typeface="Helvetica LT Std Light" charset="0"/>
            </a:endParaRPr>
          </a:p>
        </p:txBody>
      </p:sp>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54</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23"/>
            <a:ext cx="8229600" cy="857250"/>
          </a:xfrm>
        </p:spPr>
        <p:txBody>
          <a:bodyPr>
            <a:normAutofit/>
          </a:bodyPr>
          <a:lstStyle/>
          <a:p>
            <a:r>
              <a:rPr lang="en-US" sz="2800" dirty="0" smtClean="0">
                <a:solidFill>
                  <a:srgbClr val="F79646"/>
                </a:solidFill>
              </a:rPr>
              <a:t>Tackling Conflict with Diasporas</a:t>
            </a:r>
            <a:endParaRPr lang="en-US" sz="2800" dirty="0">
              <a:solidFill>
                <a:srgbClr val="F79646"/>
              </a:solidFill>
            </a:endParaRPr>
          </a:p>
        </p:txBody>
      </p:sp>
      <p:pic>
        <p:nvPicPr>
          <p:cNvPr id="3" name="Picture 2"/>
          <p:cNvPicPr>
            <a:picLocks noChangeAspect="1"/>
          </p:cNvPicPr>
          <p:nvPr/>
        </p:nvPicPr>
        <p:blipFill>
          <a:blip r:embed="rId3"/>
          <a:stretch>
            <a:fillRect/>
          </a:stretch>
        </p:blipFill>
        <p:spPr>
          <a:xfrm>
            <a:off x="-1" y="744431"/>
            <a:ext cx="9191041" cy="4233970"/>
          </a:xfrm>
          <a:prstGeom prst="rect">
            <a:avLst/>
          </a:prstGeom>
        </p:spPr>
      </p:pic>
      <p:sp>
        <p:nvSpPr>
          <p:cNvPr id="4" name="Rectangle 3"/>
          <p:cNvSpPr>
            <a:spLocks noChangeArrowheads="1"/>
          </p:cNvSpPr>
          <p:nvPr/>
        </p:nvSpPr>
        <p:spPr bwMode="auto">
          <a:xfrm>
            <a:off x="6879805" y="4704611"/>
            <a:ext cx="2278790" cy="457200"/>
          </a:xfrm>
          <a:prstGeom prst="rect">
            <a:avLst/>
          </a:prstGeom>
          <a:solidFill>
            <a:schemeClr val="tx1">
              <a:alpha val="61960"/>
            </a:schemeClr>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r>
              <a:rPr lang="en-US" sz="1600" dirty="0" err="1" smtClean="0">
                <a:solidFill>
                  <a:schemeClr val="bg1"/>
                </a:solidFill>
                <a:latin typeface="Helvetica LT Std Light" charset="0"/>
              </a:rPr>
              <a:t>diasporalanka.org</a:t>
            </a:r>
            <a:endParaRPr lang="en-US" sz="1600" dirty="0">
              <a:solidFill>
                <a:schemeClr val="bg1"/>
              </a:solidFill>
              <a:latin typeface="Helvetica LT Std Light" charset="0"/>
            </a:endParaRPr>
          </a:p>
        </p:txBody>
      </p:sp>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55</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TextBox 3"/>
          <p:cNvSpPr txBox="1">
            <a:spLocks noChangeArrowheads="1"/>
          </p:cNvSpPr>
          <p:nvPr/>
        </p:nvSpPr>
        <p:spPr bwMode="auto">
          <a:xfrm>
            <a:off x="3065463" y="3168649"/>
            <a:ext cx="3013075"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Aft>
                <a:spcPts val="450"/>
              </a:spcAft>
            </a:pPr>
            <a:r>
              <a:rPr lang="en-US" sz="1800" dirty="0">
                <a:solidFill>
                  <a:srgbClr val="404040"/>
                </a:solidFill>
                <a:latin typeface="Calibri"/>
                <a:cs typeface="Calibri"/>
              </a:rPr>
              <a:t>Don Tapscott</a:t>
            </a:r>
            <a:br>
              <a:rPr lang="en-US" sz="1800" dirty="0">
                <a:solidFill>
                  <a:srgbClr val="404040"/>
                </a:solidFill>
                <a:latin typeface="Calibri"/>
                <a:cs typeface="Calibri"/>
              </a:rPr>
            </a:br>
            <a:r>
              <a:rPr lang="en-US" sz="1800" dirty="0" err="1" smtClean="0">
                <a:solidFill>
                  <a:srgbClr val="404040"/>
                </a:solidFill>
                <a:latin typeface="Calibri"/>
                <a:cs typeface="Calibri"/>
              </a:rPr>
              <a:t>www.gsnetworks.org</a:t>
            </a:r>
            <a:r>
              <a:rPr lang="en-US" sz="1800" dirty="0">
                <a:solidFill>
                  <a:srgbClr val="404040"/>
                </a:solidFill>
                <a:latin typeface="Calibri"/>
                <a:cs typeface="Calibri"/>
              </a:rPr>
              <a:t/>
            </a:r>
            <a:br>
              <a:rPr lang="en-US" sz="1800" dirty="0">
                <a:solidFill>
                  <a:srgbClr val="404040"/>
                </a:solidFill>
                <a:latin typeface="Calibri"/>
                <a:cs typeface="Calibri"/>
              </a:rPr>
            </a:br>
            <a:r>
              <a:rPr lang="en-US" sz="1800" dirty="0">
                <a:solidFill>
                  <a:srgbClr val="404040"/>
                </a:solidFill>
                <a:latin typeface="Calibri"/>
                <a:cs typeface="Calibri"/>
              </a:rPr>
              <a:t>@</a:t>
            </a:r>
            <a:r>
              <a:rPr lang="en-US" sz="1800" dirty="0" err="1">
                <a:solidFill>
                  <a:srgbClr val="404040"/>
                </a:solidFill>
                <a:latin typeface="Calibri"/>
                <a:cs typeface="Calibri"/>
              </a:rPr>
              <a:t>dtapscott</a:t>
            </a:r>
            <a:endParaRPr lang="en-US" sz="1800" dirty="0">
              <a:solidFill>
                <a:srgbClr val="404040"/>
              </a:solidFill>
              <a:latin typeface="Calibri"/>
              <a:cs typeface="Calibri"/>
            </a:endParaRPr>
          </a:p>
        </p:txBody>
      </p:sp>
      <p:pic>
        <p:nvPicPr>
          <p:cNvPr id="5" name="Picture 4" descr="C:\Users\Deb\AppData\Local\Temp\SNAGHTML10149cd8.PNG"/>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71800" y="1395662"/>
            <a:ext cx="3200400" cy="1082040"/>
          </a:xfrm>
          <a:prstGeom prst="rect">
            <a:avLst/>
          </a:prstGeom>
          <a:noFill/>
          <a:ln>
            <a:noFill/>
          </a:ln>
        </p:spPr>
      </p:pic>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56</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solidFill>
                  <a:srgbClr val="00B0F0"/>
                </a:solidFill>
              </a:rPr>
              <a:t>Networking Break</a:t>
            </a:r>
            <a:endParaRPr lang="en-US" dirty="0">
              <a:solidFill>
                <a:srgbClr val="00B0F0"/>
              </a:solidFill>
            </a:endParaRPr>
          </a:p>
        </p:txBody>
      </p:sp>
      <p:sp>
        <p:nvSpPr>
          <p:cNvPr id="3" name="Subtitle 2"/>
          <p:cNvSpPr>
            <a:spLocks noGrp="1"/>
          </p:cNvSpPr>
          <p:nvPr>
            <p:ph type="subTitle" idx="1"/>
          </p:nvPr>
        </p:nvSpPr>
        <p:spPr/>
        <p:txBody>
          <a:bodyPr>
            <a:normAutofit/>
          </a:bodyPr>
          <a:lstStyle/>
          <a:p>
            <a:r>
              <a:rPr lang="en-US" sz="2400" i="1" dirty="0" smtClean="0"/>
              <a:t>Session will resume in 30 minutes </a:t>
            </a:r>
            <a:endParaRPr lang="en-US" sz="2400" i="1" dirty="0"/>
          </a:p>
        </p:txBody>
      </p:sp>
      <p:pic>
        <p:nvPicPr>
          <p:cNvPr id="4" name="Picture 3" descr="GSN Logo tight fon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57</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91648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704493" y="1343348"/>
            <a:ext cx="7772400" cy="1102519"/>
          </a:xfrm>
        </p:spPr>
        <p:txBody>
          <a:bodyPr>
            <a:noAutofit/>
          </a:bodyPr>
          <a:lstStyle/>
          <a:p>
            <a:r>
              <a:rPr lang="en-US" sz="4000" dirty="0" smtClean="0">
                <a:solidFill>
                  <a:srgbClr val="00B0F0"/>
                </a:solidFill>
              </a:rPr>
              <a:t>Key Stakeholders in Global Problem Solving Panel</a:t>
            </a:r>
            <a:endParaRPr lang="en-US" sz="4000" dirty="0"/>
          </a:p>
        </p:txBody>
      </p:sp>
      <p:sp>
        <p:nvSpPr>
          <p:cNvPr id="5" name="Subtitle 4"/>
          <p:cNvSpPr>
            <a:spLocks noGrp="1"/>
          </p:cNvSpPr>
          <p:nvPr>
            <p:ph type="subTitle" idx="1"/>
          </p:nvPr>
        </p:nvSpPr>
        <p:spPr>
          <a:xfrm>
            <a:off x="108552" y="2839924"/>
            <a:ext cx="8840058" cy="1715825"/>
          </a:xfrm>
        </p:spPr>
        <p:txBody>
          <a:bodyPr>
            <a:noAutofit/>
          </a:bodyPr>
          <a:lstStyle/>
          <a:p>
            <a:pPr>
              <a:lnSpc>
                <a:spcPct val="120000"/>
              </a:lnSpc>
              <a:spcBef>
                <a:spcPts val="0"/>
              </a:spcBef>
            </a:pPr>
            <a:r>
              <a:rPr lang="en-US" sz="1600" b="1" dirty="0" smtClean="0"/>
              <a:t>Bruce Jenks</a:t>
            </a:r>
            <a:r>
              <a:rPr lang="en-US" sz="1600" dirty="0" smtClean="0"/>
              <a:t>, </a:t>
            </a:r>
            <a:r>
              <a:rPr lang="en-US" sz="1600" i="1" dirty="0" smtClean="0"/>
              <a:t>former Assistant Secretary General,</a:t>
            </a:r>
            <a:r>
              <a:rPr lang="en-US" sz="1600" dirty="0" smtClean="0"/>
              <a:t> United Nations Development </a:t>
            </a:r>
            <a:r>
              <a:rPr lang="en-US" sz="1600" dirty="0" err="1" smtClean="0"/>
              <a:t>Programme</a:t>
            </a:r>
            <a:endParaRPr lang="en-US" sz="1600" dirty="0" smtClean="0"/>
          </a:p>
          <a:p>
            <a:pPr>
              <a:lnSpc>
                <a:spcPct val="120000"/>
              </a:lnSpc>
              <a:spcBef>
                <a:spcPts val="0"/>
              </a:spcBef>
            </a:pPr>
            <a:r>
              <a:rPr lang="en-US" sz="1600" b="1" dirty="0" smtClean="0"/>
              <a:t>Michael Denham</a:t>
            </a:r>
            <a:r>
              <a:rPr lang="en-US" sz="1600" dirty="0" smtClean="0"/>
              <a:t>, </a:t>
            </a:r>
            <a:r>
              <a:rPr lang="en-US" sz="1600" i="1" dirty="0" smtClean="0"/>
              <a:t>Managing Director</a:t>
            </a:r>
            <a:r>
              <a:rPr lang="en-US" sz="1600" dirty="0" smtClean="0"/>
              <a:t>, Accenture Canada</a:t>
            </a:r>
          </a:p>
          <a:p>
            <a:pPr>
              <a:lnSpc>
                <a:spcPct val="120000"/>
              </a:lnSpc>
              <a:spcBef>
                <a:spcPts val="0"/>
              </a:spcBef>
            </a:pPr>
            <a:r>
              <a:rPr lang="en-US" sz="1600" b="1" dirty="0" smtClean="0"/>
              <a:t>Dan Wellers</a:t>
            </a:r>
            <a:r>
              <a:rPr lang="en-US" sz="1600" dirty="0" smtClean="0"/>
              <a:t>, </a:t>
            </a:r>
            <a:r>
              <a:rPr lang="en-US" sz="1600" i="1" dirty="0" smtClean="0"/>
              <a:t>Global Lead,</a:t>
            </a:r>
            <a:r>
              <a:rPr lang="en-US" sz="1600" dirty="0" smtClean="0"/>
              <a:t> SAP Center for Business Insight, SAP</a:t>
            </a:r>
          </a:p>
          <a:p>
            <a:pPr>
              <a:lnSpc>
                <a:spcPct val="120000"/>
              </a:lnSpc>
              <a:spcBef>
                <a:spcPts val="0"/>
              </a:spcBef>
            </a:pPr>
            <a:r>
              <a:rPr lang="en-US" sz="1600" b="1" dirty="0" smtClean="0"/>
              <a:t>Giles </a:t>
            </a:r>
            <a:r>
              <a:rPr lang="en-US" sz="1600" b="1" dirty="0" err="1" smtClean="0"/>
              <a:t>Gherson</a:t>
            </a:r>
            <a:r>
              <a:rPr lang="en-US" sz="1600" dirty="0" smtClean="0"/>
              <a:t>, </a:t>
            </a:r>
            <a:r>
              <a:rPr lang="en-US" sz="1600" i="1" dirty="0" smtClean="0"/>
              <a:t>Deputy Minister of Consumer Services</a:t>
            </a:r>
            <a:r>
              <a:rPr lang="en-US" sz="1600" dirty="0" smtClean="0"/>
              <a:t>, Government of Ontario</a:t>
            </a:r>
          </a:p>
          <a:p>
            <a:pPr>
              <a:lnSpc>
                <a:spcPct val="120000"/>
              </a:lnSpc>
              <a:spcBef>
                <a:spcPts val="0"/>
              </a:spcBef>
            </a:pPr>
            <a:r>
              <a:rPr lang="en-US" sz="1600" b="1" dirty="0" smtClean="0"/>
              <a:t>Thomas </a:t>
            </a:r>
            <a:r>
              <a:rPr lang="en-US" sz="1600" b="1" dirty="0" err="1" smtClean="0"/>
              <a:t>Debass</a:t>
            </a:r>
            <a:r>
              <a:rPr lang="en-US" sz="1600" dirty="0" smtClean="0"/>
              <a:t>, </a:t>
            </a:r>
            <a:r>
              <a:rPr lang="en-US" sz="1600" i="1" dirty="0" smtClean="0"/>
              <a:t>Deputy Special Representative for Global Partnerships</a:t>
            </a:r>
            <a:r>
              <a:rPr lang="en-US" sz="1600" dirty="0" smtClean="0"/>
              <a:t>, US Department of the State</a:t>
            </a:r>
          </a:p>
          <a:p>
            <a:pPr>
              <a:spcBef>
                <a:spcPts val="0"/>
              </a:spcBef>
            </a:pPr>
            <a:endParaRPr lang="en-US" sz="1600" dirty="0"/>
          </a:p>
        </p:txBody>
      </p:sp>
      <p:pic>
        <p:nvPicPr>
          <p:cNvPr id="6" name="Picture 5" descr="GSN Logo tight fon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58</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4641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572511" y="1597821"/>
            <a:ext cx="7772400" cy="1102519"/>
          </a:xfrm>
        </p:spPr>
        <p:txBody>
          <a:bodyPr/>
          <a:lstStyle/>
          <a:p>
            <a:r>
              <a:rPr lang="en-US" dirty="0" smtClean="0">
                <a:solidFill>
                  <a:srgbClr val="00B0F0"/>
                </a:solidFill>
              </a:rPr>
              <a:t>Lunch</a:t>
            </a:r>
            <a:endParaRPr lang="en-US" sz="4400" dirty="0">
              <a:solidFill>
                <a:schemeClr val="tx1"/>
              </a:solidFill>
              <a:latin typeface="+mj-lt"/>
            </a:endParaRPr>
          </a:p>
        </p:txBody>
      </p:sp>
      <p:sp>
        <p:nvSpPr>
          <p:cNvPr id="5" name="Subtitle 4"/>
          <p:cNvSpPr>
            <a:spLocks noGrp="1"/>
          </p:cNvSpPr>
          <p:nvPr>
            <p:ph type="subTitle" idx="1"/>
          </p:nvPr>
        </p:nvSpPr>
        <p:spPr>
          <a:xfrm>
            <a:off x="1462982" y="2914650"/>
            <a:ext cx="6400800" cy="1314450"/>
          </a:xfrm>
        </p:spPr>
        <p:txBody>
          <a:bodyPr/>
          <a:lstStyle/>
          <a:p>
            <a:r>
              <a:rPr lang="en-US" sz="3200" i="1" dirty="0" smtClean="0">
                <a:latin typeface="+mn-lt"/>
              </a:rPr>
              <a:t>Session will resume </a:t>
            </a:r>
            <a:r>
              <a:rPr lang="en-US" i="1" dirty="0" smtClean="0"/>
              <a:t>at</a:t>
            </a:r>
            <a:r>
              <a:rPr lang="en-US" sz="3200" i="1" dirty="0" smtClean="0">
                <a:latin typeface="+mn-lt"/>
              </a:rPr>
              <a:t> 1:</a:t>
            </a:r>
            <a:r>
              <a:rPr lang="en-US" i="1" dirty="0" smtClean="0"/>
              <a:t>15</a:t>
            </a:r>
            <a:r>
              <a:rPr lang="en-US" sz="3200" i="1" dirty="0" smtClean="0">
                <a:latin typeface="+mn-lt"/>
              </a:rPr>
              <a:t>pm</a:t>
            </a:r>
            <a:endParaRPr lang="en-US" sz="3200" i="1" dirty="0">
              <a:latin typeface="+mn-lt"/>
            </a:endParaRPr>
          </a:p>
        </p:txBody>
      </p:sp>
      <p:pic>
        <p:nvPicPr>
          <p:cNvPr id="6" name="Picture 5" descr="GSN Logo tight fon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59</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8369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hape 327"/>
          <p:cNvSpPr txBox="1"/>
          <p:nvPr/>
        </p:nvSpPr>
        <p:spPr>
          <a:xfrm>
            <a:off x="5069567" y="1774625"/>
            <a:ext cx="3660859" cy="1169521"/>
          </a:xfrm>
          <a:prstGeom prst="rect">
            <a:avLst/>
          </a:prstGeom>
          <a:noFill/>
        </p:spPr>
        <p:txBody>
          <a:bodyPr wrap="square" lIns="91425" tIns="91425" rIns="91425" bIns="91425" anchor="t" anchorCtr="0">
            <a:spAutoFit/>
          </a:bodyPr>
          <a:lstStyle/>
          <a:p>
            <a:pPr marL="0" lvl="0" indent="0" rtl="0">
              <a:buNone/>
            </a:pPr>
            <a:r>
              <a:rPr lang="en-CA" sz="3200" dirty="0" smtClean="0">
                <a:solidFill>
                  <a:srgbClr val="434343"/>
                </a:solidFill>
              </a:rPr>
              <a:t>What have we learned so far?</a:t>
            </a:r>
            <a:endParaRPr lang="x-none" sz="3200" dirty="0">
              <a:solidFill>
                <a:srgbClr val="434343"/>
              </a:solidFill>
            </a:endParaRPr>
          </a:p>
        </p:txBody>
      </p:sp>
      <p:sp>
        <p:nvSpPr>
          <p:cNvPr id="5" name="Shape 328"/>
          <p:cNvSpPr txBox="1"/>
          <p:nvPr/>
        </p:nvSpPr>
        <p:spPr>
          <a:xfrm>
            <a:off x="5069567" y="3060118"/>
            <a:ext cx="2322600" cy="461635"/>
          </a:xfrm>
          <a:prstGeom prst="rect">
            <a:avLst/>
          </a:prstGeom>
          <a:noFill/>
        </p:spPr>
        <p:txBody>
          <a:bodyPr lIns="91425" tIns="91425" rIns="91425" bIns="91425" anchor="t" anchorCtr="0">
            <a:spAutoFit/>
          </a:bodyPr>
          <a:lstStyle/>
          <a:p>
            <a:pPr marL="0" lvl="0" indent="0" rtl="0">
              <a:buClr>
                <a:srgbClr val="000000"/>
              </a:buClr>
              <a:buSzPct val="61111"/>
              <a:buFont typeface="Arial"/>
              <a:buNone/>
            </a:pPr>
            <a:r>
              <a:rPr lang="en-US" sz="1800" dirty="0" smtClean="0">
                <a:solidFill>
                  <a:srgbClr val="999999"/>
                </a:solidFill>
              </a:rPr>
              <a:t>Joan Bigham</a:t>
            </a:r>
            <a:endParaRPr lang="x-none" sz="1800" dirty="0">
              <a:solidFill>
                <a:srgbClr val="999999"/>
              </a:solidFill>
            </a:endParaRPr>
          </a:p>
        </p:txBody>
      </p:sp>
      <p:cxnSp>
        <p:nvCxnSpPr>
          <p:cNvPr id="6" name="Shape 329"/>
          <p:cNvCxnSpPr/>
          <p:nvPr/>
        </p:nvCxnSpPr>
        <p:spPr>
          <a:xfrm>
            <a:off x="4905375" y="1724028"/>
            <a:ext cx="0" cy="1682719"/>
          </a:xfrm>
          <a:prstGeom prst="straightConnector1">
            <a:avLst/>
          </a:prstGeom>
          <a:noFill/>
          <a:ln w="9525" cap="flat">
            <a:solidFill>
              <a:srgbClr val="B7B7B7"/>
            </a:solidFill>
            <a:prstDash val="solid"/>
            <a:round/>
            <a:headEnd type="none" w="lg" len="lg"/>
            <a:tailEnd type="none" w="lg" len="lg"/>
          </a:ln>
        </p:spPr>
      </p:cxnSp>
      <p:pic>
        <p:nvPicPr>
          <p:cNvPr id="7" name="Picture 27"/>
          <p:cNvPicPr>
            <a:picLocks noChangeAspect="1" noChangeArrowheads="1"/>
          </p:cNvPicPr>
          <p:nvPr/>
        </p:nvPicPr>
        <p:blipFill>
          <a:blip r:embed="rId2" cstate="print">
            <a:clrChange>
              <a:clrFrom>
                <a:srgbClr val="FFFFFF"/>
              </a:clrFrom>
              <a:clrTo>
                <a:srgbClr val="FFFFFF">
                  <a:alpha val="0"/>
                </a:srgbClr>
              </a:clrTo>
            </a:clrChange>
          </a:blip>
          <a:srcRect t="2962" r="8821"/>
          <a:stretch>
            <a:fillRect/>
          </a:stretch>
        </p:blipFill>
        <p:spPr bwMode="auto">
          <a:xfrm>
            <a:off x="1539877" y="1440340"/>
            <a:ext cx="2297113" cy="2444750"/>
          </a:xfrm>
          <a:prstGeom prst="rect">
            <a:avLst/>
          </a:prstGeom>
          <a:noFill/>
          <a:ln w="12700">
            <a:noFill/>
            <a:miter lim="800000"/>
            <a:headEnd/>
            <a:tailEnd/>
          </a:ln>
        </p:spPr>
      </p:pic>
      <p:pic>
        <p:nvPicPr>
          <p:cNvPr id="8" name="Picture 7" descr="GSN Logo tight font.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9" name="Slide Number Placeholder 1"/>
          <p:cNvSpPr txBox="1">
            <a:spLocks noGrp="1"/>
          </p:cNvSpPr>
          <p:nvPr/>
        </p:nvSpPr>
        <p:spPr bwMode="auto">
          <a:xfrm>
            <a:off x="3124200" y="47958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6</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282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hape 327"/>
          <p:cNvSpPr txBox="1"/>
          <p:nvPr/>
        </p:nvSpPr>
        <p:spPr>
          <a:xfrm>
            <a:off x="4375821" y="1747515"/>
            <a:ext cx="4768179" cy="738633"/>
          </a:xfrm>
          <a:prstGeom prst="rect">
            <a:avLst/>
          </a:prstGeom>
          <a:noFill/>
        </p:spPr>
        <p:txBody>
          <a:bodyPr wrap="square" lIns="91425" tIns="91425" rIns="91425" bIns="91425" anchor="t" anchorCtr="0">
            <a:spAutoFit/>
          </a:bodyPr>
          <a:lstStyle/>
          <a:p>
            <a:pPr marL="0" lvl="0" indent="0" rtl="0">
              <a:buNone/>
            </a:pPr>
            <a:r>
              <a:rPr lang="en-CA" sz="1800" dirty="0" smtClean="0">
                <a:solidFill>
                  <a:srgbClr val="434343"/>
                </a:solidFill>
              </a:rPr>
              <a:t>One Year Later: Stories and Insights </a:t>
            </a:r>
          </a:p>
          <a:p>
            <a:pPr marL="0" lvl="0" indent="0" rtl="0">
              <a:buNone/>
            </a:pPr>
            <a:r>
              <a:rPr lang="en-CA" sz="1800" dirty="0" smtClean="0">
                <a:solidFill>
                  <a:srgbClr val="434343"/>
                </a:solidFill>
              </a:rPr>
              <a:t>About Global Solution Networks &amp; More</a:t>
            </a:r>
            <a:endParaRPr lang="x-none" sz="1800" dirty="0">
              <a:solidFill>
                <a:srgbClr val="434343"/>
              </a:solidFill>
            </a:endParaRPr>
          </a:p>
        </p:txBody>
      </p:sp>
      <p:sp>
        <p:nvSpPr>
          <p:cNvPr id="5" name="Shape 328"/>
          <p:cNvSpPr txBox="1"/>
          <p:nvPr/>
        </p:nvSpPr>
        <p:spPr>
          <a:xfrm>
            <a:off x="4386769" y="2594440"/>
            <a:ext cx="2322600" cy="830966"/>
          </a:xfrm>
          <a:prstGeom prst="rect">
            <a:avLst/>
          </a:prstGeom>
          <a:noFill/>
        </p:spPr>
        <p:txBody>
          <a:bodyPr lIns="91425" tIns="91425" rIns="91425" bIns="91425" anchor="t" anchorCtr="0">
            <a:spAutoFit/>
          </a:bodyPr>
          <a:lstStyle/>
          <a:p>
            <a:pPr marL="0" lvl="0" indent="0" rtl="0">
              <a:buClr>
                <a:srgbClr val="000000"/>
              </a:buClr>
              <a:buSzPct val="61111"/>
              <a:buFont typeface="Arial"/>
              <a:buNone/>
            </a:pPr>
            <a:r>
              <a:rPr lang="x-none" sz="1800" dirty="0">
                <a:solidFill>
                  <a:srgbClr val="7F7F7F"/>
                </a:solidFill>
              </a:rPr>
              <a:t>Anthony D. </a:t>
            </a:r>
            <a:r>
              <a:rPr lang="x-none" sz="1800" dirty="0" smtClean="0">
                <a:solidFill>
                  <a:srgbClr val="7F7F7F"/>
                </a:solidFill>
              </a:rPr>
              <a:t>Williams</a:t>
            </a:r>
            <a:endParaRPr lang="en-CA" sz="1800" dirty="0" smtClean="0">
              <a:solidFill>
                <a:srgbClr val="7F7F7F"/>
              </a:solidFill>
            </a:endParaRPr>
          </a:p>
          <a:p>
            <a:pPr marL="0" lvl="0" indent="0" rtl="0">
              <a:buClr>
                <a:srgbClr val="000000"/>
              </a:buClr>
              <a:buSzPct val="61111"/>
              <a:buFont typeface="Arial"/>
              <a:buNone/>
            </a:pPr>
            <a:r>
              <a:rPr lang="en-CA" sz="1200" dirty="0" smtClean="0">
                <a:solidFill>
                  <a:schemeClr val="tx1">
                    <a:lumMod val="50000"/>
                    <a:lumOff val="50000"/>
                  </a:schemeClr>
                </a:solidFill>
              </a:rPr>
              <a:t>Executive Editor</a:t>
            </a:r>
          </a:p>
          <a:p>
            <a:pPr marL="0" lvl="0" indent="0" rtl="0">
              <a:buClr>
                <a:srgbClr val="000000"/>
              </a:buClr>
              <a:buSzPct val="61111"/>
              <a:buFont typeface="Arial"/>
              <a:buNone/>
            </a:pPr>
            <a:r>
              <a:rPr lang="en-CA" sz="1200" dirty="0" smtClean="0">
                <a:solidFill>
                  <a:schemeClr val="tx1">
                    <a:lumMod val="50000"/>
                    <a:lumOff val="50000"/>
                  </a:schemeClr>
                </a:solidFill>
              </a:rPr>
              <a:t>Global Solution Networks</a:t>
            </a:r>
            <a:endParaRPr lang="x-none" sz="1200" dirty="0">
              <a:solidFill>
                <a:schemeClr val="tx1">
                  <a:lumMod val="50000"/>
                  <a:lumOff val="50000"/>
                </a:schemeClr>
              </a:solidFill>
            </a:endParaRPr>
          </a:p>
        </p:txBody>
      </p:sp>
      <p:cxnSp>
        <p:nvCxnSpPr>
          <p:cNvPr id="6" name="Shape 329"/>
          <p:cNvCxnSpPr/>
          <p:nvPr/>
        </p:nvCxnSpPr>
        <p:spPr>
          <a:xfrm>
            <a:off x="4211630" y="1883118"/>
            <a:ext cx="0" cy="1485899"/>
          </a:xfrm>
          <a:prstGeom prst="straightConnector1">
            <a:avLst/>
          </a:prstGeom>
          <a:noFill/>
          <a:ln w="9525" cap="flat">
            <a:solidFill>
              <a:srgbClr val="B7B7B7"/>
            </a:solidFill>
            <a:prstDash val="solid"/>
            <a:round/>
            <a:headEnd type="none" w="lg" len="lg"/>
            <a:tailEnd type="none" w="lg" len="lg"/>
          </a:ln>
        </p:spPr>
      </p:cxnSp>
      <p:pic>
        <p:nvPicPr>
          <p:cNvPr id="7" name="Picture 27"/>
          <p:cNvPicPr>
            <a:picLocks noChangeAspect="1" noChangeArrowheads="1"/>
          </p:cNvPicPr>
          <p:nvPr/>
        </p:nvPicPr>
        <p:blipFill>
          <a:blip r:embed="rId2" cstate="print">
            <a:clrChange>
              <a:clrFrom>
                <a:srgbClr val="FFFFFF"/>
              </a:clrFrom>
              <a:clrTo>
                <a:srgbClr val="FFFFFF">
                  <a:alpha val="0"/>
                </a:srgbClr>
              </a:clrTo>
            </a:clrChange>
          </a:blip>
          <a:srcRect t="2962" r="8821"/>
          <a:stretch>
            <a:fillRect/>
          </a:stretch>
        </p:blipFill>
        <p:spPr bwMode="auto">
          <a:xfrm>
            <a:off x="1262379" y="1440340"/>
            <a:ext cx="2297113" cy="2444750"/>
          </a:xfrm>
          <a:prstGeom prst="rect">
            <a:avLst/>
          </a:prstGeom>
          <a:noFill/>
          <a:ln w="12700">
            <a:noFill/>
            <a:miter lim="800000"/>
            <a:headEnd/>
            <a:tailEnd/>
          </a:ln>
        </p:spPr>
      </p:pic>
      <p:sp>
        <p:nvSpPr>
          <p:cNvPr id="8"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60</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880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2903030"/>
          </a:xfrm>
        </p:spPr>
        <p:txBody>
          <a:bodyPr anchor="t"/>
          <a:lstStyle/>
          <a:p>
            <a:pPr algn="ctr"/>
            <a:r>
              <a:rPr lang="en-US" sz="2800" b="1" dirty="0" smtClean="0">
                <a:solidFill>
                  <a:schemeClr val="accent1">
                    <a:lumMod val="50000"/>
                  </a:schemeClr>
                </a:solidFill>
                <a:latin typeface="Calibri"/>
                <a:cs typeface="Calibri"/>
              </a:rPr>
              <a:t>Where do </a:t>
            </a:r>
            <a:r>
              <a:rPr lang="en-US" sz="2800" b="1" dirty="0" err="1" smtClean="0">
                <a:solidFill>
                  <a:schemeClr val="accent1">
                    <a:lumMod val="50000"/>
                  </a:schemeClr>
                </a:solidFill>
                <a:latin typeface="Calibri"/>
                <a:cs typeface="Calibri"/>
              </a:rPr>
              <a:t>GSNs</a:t>
            </a:r>
            <a:r>
              <a:rPr lang="en-US" sz="2800" b="1" dirty="0" smtClean="0">
                <a:solidFill>
                  <a:schemeClr val="accent1">
                    <a:lumMod val="50000"/>
                  </a:schemeClr>
                </a:solidFill>
                <a:latin typeface="Calibri"/>
                <a:cs typeface="Calibri"/>
              </a:rPr>
              <a:t> come from?</a:t>
            </a:r>
            <a:br>
              <a:rPr lang="en-US" sz="2800" b="1" dirty="0" smtClean="0">
                <a:solidFill>
                  <a:schemeClr val="accent1">
                    <a:lumMod val="50000"/>
                  </a:schemeClr>
                </a:solidFill>
                <a:latin typeface="Calibri"/>
                <a:cs typeface="Calibri"/>
              </a:rPr>
            </a:br>
            <a:endParaRPr lang="en-US" sz="2800" b="1" dirty="0" smtClean="0">
              <a:solidFill>
                <a:schemeClr val="accent1">
                  <a:lumMod val="50000"/>
                </a:schemeClr>
              </a:solidFill>
              <a:latin typeface="Calibri"/>
              <a:cs typeface="Calibri"/>
            </a:endParaRPr>
          </a:p>
          <a:p>
            <a:pPr algn="ctr"/>
            <a:r>
              <a:rPr lang="en-US" sz="2800" b="1" dirty="0" smtClean="0">
                <a:solidFill>
                  <a:schemeClr val="accent1">
                    <a:lumMod val="50000"/>
                  </a:schemeClr>
                </a:solidFill>
                <a:latin typeface="Calibri"/>
                <a:cs typeface="Calibri"/>
              </a:rPr>
              <a:t>How do they evolve?</a:t>
            </a:r>
            <a:endParaRPr lang="en-US" sz="2800" b="1" dirty="0">
              <a:solidFill>
                <a:schemeClr val="accent1">
                  <a:lumMod val="50000"/>
                </a:schemeClr>
              </a:solidFill>
              <a:latin typeface="Calibri"/>
              <a:cs typeface="Calibri"/>
            </a:endParaRPr>
          </a:p>
        </p:txBody>
      </p:sp>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61</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hape 519"/>
          <p:cNvSpPr txBox="1"/>
          <p:nvPr/>
        </p:nvSpPr>
        <p:spPr>
          <a:xfrm>
            <a:off x="246064" y="0"/>
            <a:ext cx="7523802"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Sometimes peaceful and productive solutions emerge from a war of opposing forces</a:t>
            </a:r>
            <a:endParaRPr lang="x-none" sz="2400" dirty="0">
              <a:solidFill>
                <a:srgbClr val="3C3C3C"/>
              </a:solidFill>
              <a:latin typeface="Calibri"/>
              <a:cs typeface="Calibri"/>
            </a:endParaRPr>
          </a:p>
        </p:txBody>
      </p:sp>
      <p:sp>
        <p:nvSpPr>
          <p:cNvPr id="10" name="Shape 499"/>
          <p:cNvSpPr/>
          <p:nvPr/>
        </p:nvSpPr>
        <p:spPr>
          <a:xfrm>
            <a:off x="395485" y="975950"/>
            <a:ext cx="4375299" cy="3708690"/>
          </a:xfrm>
          <a:prstGeom prst="rect">
            <a:avLst/>
          </a:prstGeom>
          <a:blipFill>
            <a:blip r:embed="rId3"/>
            <a:stretch>
              <a:fillRect/>
            </a:stretch>
          </a:blipFill>
          <a:ln>
            <a:noFill/>
          </a:ln>
        </p:spPr>
      </p:sp>
      <p:sp>
        <p:nvSpPr>
          <p:cNvPr id="6" name="Shape 499"/>
          <p:cNvSpPr/>
          <p:nvPr/>
        </p:nvSpPr>
        <p:spPr>
          <a:xfrm>
            <a:off x="4763675" y="975949"/>
            <a:ext cx="3977426" cy="3708691"/>
          </a:xfrm>
          <a:prstGeom prst="rect">
            <a:avLst/>
          </a:prstGeom>
          <a:blipFill>
            <a:blip r:embed="rId3"/>
            <a:stretch>
              <a:fillRect/>
            </a:stretch>
          </a:blipFill>
          <a:ln>
            <a:noFill/>
          </a:ln>
        </p:spPr>
      </p:sp>
      <p:pic>
        <p:nvPicPr>
          <p:cNvPr id="8" name="Picture 7" descr="homedepotsucks.tiff"/>
          <p:cNvPicPr>
            <a:picLocks noChangeAspect="1"/>
          </p:cNvPicPr>
          <p:nvPr/>
        </p:nvPicPr>
        <p:blipFill>
          <a:blip r:embed="rId4"/>
          <a:stretch>
            <a:fillRect/>
          </a:stretch>
        </p:blipFill>
        <p:spPr>
          <a:xfrm>
            <a:off x="5063337" y="1187665"/>
            <a:ext cx="3390279" cy="3286718"/>
          </a:xfrm>
          <a:prstGeom prst="rect">
            <a:avLst/>
          </a:prstGeom>
        </p:spPr>
      </p:pic>
      <p:pic>
        <p:nvPicPr>
          <p:cNvPr id="12" name="Picture 11" descr="Rainforest Action Network.tiff"/>
          <p:cNvPicPr>
            <a:picLocks noChangeAspect="1"/>
          </p:cNvPicPr>
          <p:nvPr/>
        </p:nvPicPr>
        <p:blipFill>
          <a:blip r:embed="rId5"/>
          <a:stretch>
            <a:fillRect/>
          </a:stretch>
        </p:blipFill>
        <p:spPr>
          <a:xfrm>
            <a:off x="644882" y="1187665"/>
            <a:ext cx="3845849" cy="3286718"/>
          </a:xfrm>
          <a:prstGeom prst="rect">
            <a:avLst/>
          </a:prstGeom>
        </p:spPr>
      </p:pic>
      <p:sp>
        <p:nvSpPr>
          <p:cNvPr id="9"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62</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hape 519"/>
          <p:cNvSpPr txBox="1"/>
          <p:nvPr/>
        </p:nvSpPr>
        <p:spPr>
          <a:xfrm>
            <a:off x="246064" y="0"/>
            <a:ext cx="7523802"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err="1" smtClean="0">
                <a:solidFill>
                  <a:srgbClr val="3C3C3C"/>
                </a:solidFill>
                <a:latin typeface="Calibri"/>
                <a:cs typeface="Calibri"/>
              </a:rPr>
              <a:t>GSNs</a:t>
            </a:r>
            <a:r>
              <a:rPr lang="en-CA" sz="2400" dirty="0" smtClean="0">
                <a:solidFill>
                  <a:srgbClr val="3C3C3C"/>
                </a:solidFill>
                <a:latin typeface="Calibri"/>
                <a:cs typeface="Calibri"/>
              </a:rPr>
              <a:t> often evolve through an evolutionary process of dialogue and negotiation among stakeholders</a:t>
            </a:r>
            <a:endParaRPr lang="x-none" sz="2400" dirty="0">
              <a:solidFill>
                <a:srgbClr val="3C3C3C"/>
              </a:solidFill>
              <a:latin typeface="Calibri"/>
              <a:cs typeface="Calibri"/>
            </a:endParaRPr>
          </a:p>
        </p:txBody>
      </p:sp>
      <p:sp>
        <p:nvSpPr>
          <p:cNvPr id="10" name="Shape 499"/>
          <p:cNvSpPr/>
          <p:nvPr/>
        </p:nvSpPr>
        <p:spPr>
          <a:xfrm>
            <a:off x="192698" y="1061318"/>
            <a:ext cx="4375299" cy="3309936"/>
          </a:xfrm>
          <a:prstGeom prst="rect">
            <a:avLst/>
          </a:prstGeom>
          <a:blipFill>
            <a:blip r:embed="rId3"/>
            <a:stretch>
              <a:fillRect/>
            </a:stretch>
          </a:blipFill>
          <a:ln>
            <a:noFill/>
          </a:ln>
        </p:spPr>
      </p:sp>
      <p:pic>
        <p:nvPicPr>
          <p:cNvPr id="11" name="Picture 10" descr="FSC.tiff"/>
          <p:cNvPicPr>
            <a:picLocks noChangeAspect="1"/>
          </p:cNvPicPr>
          <p:nvPr/>
        </p:nvPicPr>
        <p:blipFill>
          <a:blip r:embed="rId4"/>
          <a:srcRect l="9116" r="7283"/>
          <a:stretch>
            <a:fillRect/>
          </a:stretch>
        </p:blipFill>
        <p:spPr>
          <a:xfrm>
            <a:off x="448847" y="1262531"/>
            <a:ext cx="3841655" cy="2899222"/>
          </a:xfrm>
          <a:prstGeom prst="rect">
            <a:avLst/>
          </a:prstGeom>
        </p:spPr>
      </p:pic>
      <p:sp>
        <p:nvSpPr>
          <p:cNvPr id="6" name="Shape 499"/>
          <p:cNvSpPr/>
          <p:nvPr/>
        </p:nvSpPr>
        <p:spPr>
          <a:xfrm>
            <a:off x="4560887" y="1061318"/>
            <a:ext cx="4375299" cy="3309936"/>
          </a:xfrm>
          <a:prstGeom prst="rect">
            <a:avLst/>
          </a:prstGeom>
          <a:blipFill>
            <a:blip r:embed="rId3"/>
            <a:stretch>
              <a:fillRect/>
            </a:stretch>
          </a:blipFill>
          <a:ln>
            <a:noFill/>
          </a:ln>
        </p:spPr>
      </p:sp>
      <p:pic>
        <p:nvPicPr>
          <p:cNvPr id="9" name="Picture 8" descr="MSC2.tiff"/>
          <p:cNvPicPr>
            <a:picLocks noChangeAspect="1"/>
          </p:cNvPicPr>
          <p:nvPr/>
        </p:nvPicPr>
        <p:blipFill>
          <a:blip r:embed="rId5"/>
          <a:stretch>
            <a:fillRect/>
          </a:stretch>
        </p:blipFill>
        <p:spPr>
          <a:xfrm>
            <a:off x="4813475" y="1262530"/>
            <a:ext cx="3873123" cy="2899223"/>
          </a:xfrm>
          <a:prstGeom prst="rect">
            <a:avLst/>
          </a:prstGeom>
        </p:spPr>
      </p:pic>
      <p:sp>
        <p:nvSpPr>
          <p:cNvPr id="8"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63</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hape 519"/>
          <p:cNvSpPr txBox="1"/>
          <p:nvPr/>
        </p:nvSpPr>
        <p:spPr>
          <a:xfrm>
            <a:off x="246064" y="11760"/>
            <a:ext cx="7523802"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First there was the Forest Stewardship Council -- </a:t>
            </a:r>
          </a:p>
          <a:p>
            <a:pPr lvl="0">
              <a:buClr>
                <a:srgbClr val="000000"/>
              </a:buClr>
              <a:buSzPct val="45833"/>
            </a:pPr>
            <a:r>
              <a:rPr lang="en-CA" sz="2400" dirty="0" smtClean="0">
                <a:solidFill>
                  <a:srgbClr val="3C3C3C"/>
                </a:solidFill>
                <a:latin typeface="Calibri"/>
                <a:cs typeface="Calibri"/>
              </a:rPr>
              <a:t>then there was FSC-Watch</a:t>
            </a:r>
            <a:endParaRPr lang="x-none" sz="2400" dirty="0">
              <a:solidFill>
                <a:srgbClr val="3C3C3C"/>
              </a:solidFill>
              <a:latin typeface="Calibri"/>
              <a:cs typeface="Calibri"/>
            </a:endParaRPr>
          </a:p>
        </p:txBody>
      </p:sp>
      <p:sp>
        <p:nvSpPr>
          <p:cNvPr id="10" name="Shape 499"/>
          <p:cNvSpPr/>
          <p:nvPr/>
        </p:nvSpPr>
        <p:spPr>
          <a:xfrm>
            <a:off x="192698" y="1061317"/>
            <a:ext cx="4375299" cy="3513295"/>
          </a:xfrm>
          <a:prstGeom prst="rect">
            <a:avLst/>
          </a:prstGeom>
          <a:blipFill>
            <a:blip r:embed="rId3"/>
            <a:stretch>
              <a:fillRect/>
            </a:stretch>
          </a:blipFill>
          <a:ln>
            <a:noFill/>
          </a:ln>
        </p:spPr>
      </p:sp>
      <p:sp>
        <p:nvSpPr>
          <p:cNvPr id="6" name="Shape 499"/>
          <p:cNvSpPr/>
          <p:nvPr/>
        </p:nvSpPr>
        <p:spPr>
          <a:xfrm>
            <a:off x="4560887" y="1061318"/>
            <a:ext cx="4375299" cy="3513294"/>
          </a:xfrm>
          <a:prstGeom prst="rect">
            <a:avLst/>
          </a:prstGeom>
          <a:blipFill>
            <a:blip r:embed="rId3"/>
            <a:stretch>
              <a:fillRect/>
            </a:stretch>
          </a:blipFill>
          <a:ln>
            <a:noFill/>
          </a:ln>
        </p:spPr>
      </p:sp>
      <p:pic>
        <p:nvPicPr>
          <p:cNvPr id="8" name="Picture 7" descr="FSC-watch.tiff"/>
          <p:cNvPicPr>
            <a:picLocks noChangeAspect="1"/>
          </p:cNvPicPr>
          <p:nvPr/>
        </p:nvPicPr>
        <p:blipFill>
          <a:blip r:embed="rId4"/>
          <a:stretch>
            <a:fillRect/>
          </a:stretch>
        </p:blipFill>
        <p:spPr>
          <a:xfrm>
            <a:off x="528277" y="1311072"/>
            <a:ext cx="3740197" cy="2984428"/>
          </a:xfrm>
          <a:prstGeom prst="rect">
            <a:avLst/>
          </a:prstGeom>
        </p:spPr>
      </p:pic>
      <p:pic>
        <p:nvPicPr>
          <p:cNvPr id="12" name="Picture 11" descr="FSC_Green_Diamond.jpg"/>
          <p:cNvPicPr>
            <a:picLocks noChangeAspect="1"/>
          </p:cNvPicPr>
          <p:nvPr/>
        </p:nvPicPr>
        <p:blipFill>
          <a:blip r:embed="rId5"/>
          <a:stretch>
            <a:fillRect/>
          </a:stretch>
        </p:blipFill>
        <p:spPr>
          <a:xfrm>
            <a:off x="4825503" y="1299312"/>
            <a:ext cx="3876069" cy="2984428"/>
          </a:xfrm>
          <a:prstGeom prst="rect">
            <a:avLst/>
          </a:prstGeom>
        </p:spPr>
      </p:pic>
      <p:sp>
        <p:nvSpPr>
          <p:cNvPr id="9"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64</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hape 499"/>
          <p:cNvSpPr/>
          <p:nvPr/>
        </p:nvSpPr>
        <p:spPr>
          <a:xfrm>
            <a:off x="4347397" y="923299"/>
            <a:ext cx="4777927" cy="3892311"/>
          </a:xfrm>
          <a:prstGeom prst="rect">
            <a:avLst/>
          </a:prstGeom>
          <a:blipFill>
            <a:blip r:embed="rId3"/>
            <a:stretch>
              <a:fillRect/>
            </a:stretch>
          </a:blipFill>
          <a:ln>
            <a:noFill/>
          </a:ln>
        </p:spPr>
      </p:sp>
      <p:sp>
        <p:nvSpPr>
          <p:cNvPr id="4" name="Shape 406"/>
          <p:cNvSpPr txBox="1"/>
          <p:nvPr/>
        </p:nvSpPr>
        <p:spPr>
          <a:xfrm>
            <a:off x="98205" y="0"/>
            <a:ext cx="7757043"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Network inception stories suggest both endogenous and exogenous drivers are at work</a:t>
            </a:r>
            <a:endParaRPr lang="x-none" sz="2400" dirty="0">
              <a:solidFill>
                <a:srgbClr val="3C3C3C"/>
              </a:solidFill>
              <a:latin typeface="Calibri"/>
              <a:cs typeface="Calibri"/>
            </a:endParaRPr>
          </a:p>
        </p:txBody>
      </p:sp>
      <p:sp>
        <p:nvSpPr>
          <p:cNvPr id="8" name="Shape 499"/>
          <p:cNvSpPr/>
          <p:nvPr/>
        </p:nvSpPr>
        <p:spPr>
          <a:xfrm>
            <a:off x="53948" y="923299"/>
            <a:ext cx="4439339" cy="3892311"/>
          </a:xfrm>
          <a:prstGeom prst="rect">
            <a:avLst/>
          </a:prstGeom>
          <a:blipFill>
            <a:blip r:embed="rId3"/>
            <a:stretch>
              <a:fillRect/>
            </a:stretch>
          </a:blipFill>
          <a:ln>
            <a:noFill/>
          </a:ln>
        </p:spPr>
      </p:sp>
      <p:pic>
        <p:nvPicPr>
          <p:cNvPr id="7" name="Picture 6" descr="Cocoa-Initiative.tiff"/>
          <p:cNvPicPr>
            <a:picLocks noChangeAspect="1"/>
          </p:cNvPicPr>
          <p:nvPr/>
        </p:nvPicPr>
        <p:blipFill>
          <a:blip r:embed="rId4"/>
          <a:srcRect l="5552" r="21346"/>
          <a:stretch>
            <a:fillRect/>
          </a:stretch>
        </p:blipFill>
        <p:spPr>
          <a:xfrm>
            <a:off x="317077" y="1149268"/>
            <a:ext cx="3912917" cy="3431846"/>
          </a:xfrm>
          <a:prstGeom prst="rect">
            <a:avLst/>
          </a:prstGeom>
        </p:spPr>
      </p:pic>
      <p:pic>
        <p:nvPicPr>
          <p:cNvPr id="9" name="Picture 8" descr="Diamond-Certification.tiff"/>
          <p:cNvPicPr>
            <a:picLocks noChangeAspect="1"/>
          </p:cNvPicPr>
          <p:nvPr/>
        </p:nvPicPr>
        <p:blipFill>
          <a:blip r:embed="rId5"/>
          <a:srcRect l="12376" r="13366"/>
          <a:stretch>
            <a:fillRect/>
          </a:stretch>
        </p:blipFill>
        <p:spPr>
          <a:xfrm>
            <a:off x="4738766" y="1149267"/>
            <a:ext cx="4187079" cy="3431847"/>
          </a:xfrm>
          <a:prstGeom prst="rect">
            <a:avLst/>
          </a:prstGeom>
        </p:spPr>
      </p:pic>
      <p:sp>
        <p:nvSpPr>
          <p:cNvPr id="10"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65</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hape 406"/>
          <p:cNvSpPr txBox="1"/>
          <p:nvPr/>
        </p:nvSpPr>
        <p:spPr>
          <a:xfrm>
            <a:off x="246063" y="0"/>
            <a:ext cx="7609185"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Networks with high values alignment and high internal motivation are likely to have the highest impact  </a:t>
            </a:r>
            <a:endParaRPr lang="x-none" sz="2400" dirty="0">
              <a:solidFill>
                <a:srgbClr val="3C3C3C"/>
              </a:solidFill>
              <a:latin typeface="Calibri"/>
              <a:cs typeface="Calibri"/>
            </a:endParaRPr>
          </a:p>
        </p:txBody>
      </p:sp>
      <p:pic>
        <p:nvPicPr>
          <p:cNvPr id="14" name="Picture 13" descr="DHN2.png"/>
          <p:cNvPicPr>
            <a:picLocks noChangeAspect="1"/>
          </p:cNvPicPr>
          <p:nvPr/>
        </p:nvPicPr>
        <p:blipFill>
          <a:blip r:embed="rId3"/>
          <a:stretch>
            <a:fillRect/>
          </a:stretch>
        </p:blipFill>
        <p:spPr>
          <a:xfrm>
            <a:off x="5763364" y="1152486"/>
            <a:ext cx="2197426" cy="3136784"/>
          </a:xfrm>
          <a:prstGeom prst="rect">
            <a:avLst/>
          </a:prstGeom>
        </p:spPr>
      </p:pic>
      <p:pic>
        <p:nvPicPr>
          <p:cNvPr id="13" name="Picture 12" descr="DHN.jpg"/>
          <p:cNvPicPr>
            <a:picLocks noChangeAspect="1"/>
          </p:cNvPicPr>
          <p:nvPr/>
        </p:nvPicPr>
        <p:blipFill>
          <a:blip r:embed="rId4"/>
          <a:stretch>
            <a:fillRect/>
          </a:stretch>
        </p:blipFill>
        <p:spPr>
          <a:xfrm>
            <a:off x="7051575" y="2406404"/>
            <a:ext cx="1797084" cy="2515917"/>
          </a:xfrm>
          <a:prstGeom prst="rect">
            <a:avLst/>
          </a:prstGeom>
        </p:spPr>
      </p:pic>
      <p:pic>
        <p:nvPicPr>
          <p:cNvPr id="15" name="Picture 14" descr="UNOCHA.jpg"/>
          <p:cNvPicPr>
            <a:picLocks noChangeAspect="1"/>
          </p:cNvPicPr>
          <p:nvPr/>
        </p:nvPicPr>
        <p:blipFill>
          <a:blip r:embed="rId5"/>
          <a:stretch>
            <a:fillRect/>
          </a:stretch>
        </p:blipFill>
        <p:spPr>
          <a:xfrm>
            <a:off x="389862" y="1144730"/>
            <a:ext cx="5129969" cy="3478799"/>
          </a:xfrm>
          <a:prstGeom prst="rect">
            <a:avLst/>
          </a:prstGeom>
        </p:spPr>
      </p:pic>
      <p:sp>
        <p:nvSpPr>
          <p:cNvPr id="6"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66</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hape 421"/>
          <p:cNvSpPr txBox="1"/>
          <p:nvPr/>
        </p:nvSpPr>
        <p:spPr>
          <a:xfrm>
            <a:off x="234951" y="0"/>
            <a:ext cx="7467116"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err="1" smtClean="0">
                <a:solidFill>
                  <a:srgbClr val="3C3C3C"/>
                </a:solidFill>
                <a:latin typeface="Calibri"/>
                <a:cs typeface="Calibri"/>
              </a:rPr>
              <a:t>GSNs</a:t>
            </a:r>
            <a:r>
              <a:rPr lang="en-CA" sz="2400" dirty="0" smtClean="0">
                <a:solidFill>
                  <a:srgbClr val="3C3C3C"/>
                </a:solidFill>
                <a:latin typeface="Calibri"/>
                <a:cs typeface="Calibri"/>
              </a:rPr>
              <a:t> form in increasingly unpredictable ways, and can have unpredictable impacts</a:t>
            </a:r>
            <a:endParaRPr lang="x-none" sz="2400" dirty="0">
              <a:solidFill>
                <a:srgbClr val="3C3C3C"/>
              </a:solidFill>
              <a:latin typeface="Calibri"/>
              <a:cs typeface="Calibri"/>
            </a:endParaRPr>
          </a:p>
        </p:txBody>
      </p:sp>
      <p:sp>
        <p:nvSpPr>
          <p:cNvPr id="9" name="Shape 499"/>
          <p:cNvSpPr/>
          <p:nvPr/>
        </p:nvSpPr>
        <p:spPr>
          <a:xfrm>
            <a:off x="128661" y="937181"/>
            <a:ext cx="6189692" cy="3800810"/>
          </a:xfrm>
          <a:prstGeom prst="rect">
            <a:avLst/>
          </a:prstGeom>
          <a:blipFill>
            <a:blip r:embed="rId3"/>
            <a:stretch>
              <a:fillRect/>
            </a:stretch>
          </a:blipFill>
          <a:ln>
            <a:noFill/>
          </a:ln>
        </p:spPr>
      </p:sp>
      <p:pic>
        <p:nvPicPr>
          <p:cNvPr id="11" name="Picture 10" descr="Avaav - Acta.tiff"/>
          <p:cNvPicPr>
            <a:picLocks noChangeAspect="1"/>
          </p:cNvPicPr>
          <p:nvPr/>
        </p:nvPicPr>
        <p:blipFill>
          <a:blip r:embed="rId4"/>
          <a:stretch>
            <a:fillRect/>
          </a:stretch>
        </p:blipFill>
        <p:spPr>
          <a:xfrm>
            <a:off x="409600" y="1145903"/>
            <a:ext cx="5644818" cy="3400007"/>
          </a:xfrm>
          <a:prstGeom prst="rect">
            <a:avLst/>
          </a:prstGeom>
        </p:spPr>
      </p:pic>
      <p:sp>
        <p:nvSpPr>
          <p:cNvPr id="12" name="Shape 499"/>
          <p:cNvSpPr/>
          <p:nvPr/>
        </p:nvSpPr>
        <p:spPr>
          <a:xfrm>
            <a:off x="6179605" y="986333"/>
            <a:ext cx="2764279" cy="1926892"/>
          </a:xfrm>
          <a:prstGeom prst="rect">
            <a:avLst/>
          </a:prstGeom>
          <a:blipFill>
            <a:blip r:embed="rId3"/>
            <a:stretch>
              <a:fillRect/>
            </a:stretch>
          </a:blipFill>
          <a:ln>
            <a:noFill/>
          </a:ln>
        </p:spPr>
      </p:sp>
      <p:sp>
        <p:nvSpPr>
          <p:cNvPr id="13" name="Shape 499"/>
          <p:cNvSpPr/>
          <p:nvPr/>
        </p:nvSpPr>
        <p:spPr>
          <a:xfrm>
            <a:off x="6179605" y="2894446"/>
            <a:ext cx="2764279" cy="1800861"/>
          </a:xfrm>
          <a:prstGeom prst="rect">
            <a:avLst/>
          </a:prstGeom>
          <a:blipFill>
            <a:blip r:embed="rId3"/>
            <a:stretch>
              <a:fillRect/>
            </a:stretch>
          </a:blipFill>
          <a:ln>
            <a:noFill/>
          </a:ln>
        </p:spPr>
      </p:sp>
      <p:pic>
        <p:nvPicPr>
          <p:cNvPr id="16" name="Picture 15" descr="Anti-ACTA-Demonstration_in_Berlin_2012-02-11_(08).jpg"/>
          <p:cNvPicPr>
            <a:picLocks noChangeAspect="1"/>
          </p:cNvPicPr>
          <p:nvPr/>
        </p:nvPicPr>
        <p:blipFill>
          <a:blip r:embed="rId5"/>
          <a:stretch>
            <a:fillRect/>
          </a:stretch>
        </p:blipFill>
        <p:spPr>
          <a:xfrm>
            <a:off x="6332301" y="1131146"/>
            <a:ext cx="2452394" cy="1628543"/>
          </a:xfrm>
          <a:prstGeom prst="rect">
            <a:avLst/>
          </a:prstGeom>
        </p:spPr>
      </p:pic>
      <p:pic>
        <p:nvPicPr>
          <p:cNvPr id="17" name="Picture 16" descr="ACTA.jpeg"/>
          <p:cNvPicPr>
            <a:picLocks noChangeAspect="1"/>
          </p:cNvPicPr>
          <p:nvPr/>
        </p:nvPicPr>
        <p:blipFill>
          <a:blip r:embed="rId6"/>
          <a:stretch>
            <a:fillRect/>
          </a:stretch>
        </p:blipFill>
        <p:spPr>
          <a:xfrm>
            <a:off x="6383244" y="3010369"/>
            <a:ext cx="2348086" cy="1556883"/>
          </a:xfrm>
          <a:prstGeom prst="rect">
            <a:avLst/>
          </a:prstGeom>
        </p:spPr>
      </p:pic>
      <p:sp>
        <p:nvSpPr>
          <p:cNvPr id="10"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67</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263472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2903030"/>
          </a:xfrm>
        </p:spPr>
        <p:txBody>
          <a:bodyPr anchor="t"/>
          <a:lstStyle/>
          <a:p>
            <a:pPr algn="ctr"/>
            <a:r>
              <a:rPr lang="en-US" sz="2800" b="1" dirty="0" smtClean="0">
                <a:solidFill>
                  <a:schemeClr val="accent1">
                    <a:lumMod val="50000"/>
                  </a:schemeClr>
                </a:solidFill>
                <a:latin typeface="Calibri"/>
                <a:cs typeface="Calibri"/>
              </a:rPr>
              <a:t>What have we learned about some of the</a:t>
            </a:r>
          </a:p>
          <a:p>
            <a:pPr algn="ctr"/>
            <a:r>
              <a:rPr lang="en-US" sz="2800" b="1" dirty="0" smtClean="0">
                <a:solidFill>
                  <a:schemeClr val="accent1">
                    <a:lumMod val="50000"/>
                  </a:schemeClr>
                </a:solidFill>
                <a:latin typeface="Calibri"/>
                <a:cs typeface="Calibri"/>
              </a:rPr>
              <a:t>specific network types?</a:t>
            </a:r>
            <a:endParaRPr lang="en-US" sz="2800" b="1" dirty="0">
              <a:solidFill>
                <a:schemeClr val="accent1">
                  <a:lumMod val="50000"/>
                </a:schemeClr>
              </a:solidFill>
              <a:latin typeface="Calibri"/>
              <a:cs typeface="Calibri"/>
            </a:endParaRPr>
          </a:p>
        </p:txBody>
      </p:sp>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68</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hape 499"/>
          <p:cNvSpPr/>
          <p:nvPr/>
        </p:nvSpPr>
        <p:spPr>
          <a:xfrm>
            <a:off x="246939" y="952249"/>
            <a:ext cx="4106875" cy="3604336"/>
          </a:xfrm>
          <a:prstGeom prst="rect">
            <a:avLst/>
          </a:prstGeom>
          <a:blipFill>
            <a:blip r:embed="rId3"/>
            <a:stretch>
              <a:fillRect/>
            </a:stretch>
          </a:blipFill>
          <a:ln>
            <a:noFill/>
          </a:ln>
        </p:spPr>
      </p:sp>
      <p:sp>
        <p:nvSpPr>
          <p:cNvPr id="4" name="Shape 406"/>
          <p:cNvSpPr txBox="1"/>
          <p:nvPr/>
        </p:nvSpPr>
        <p:spPr>
          <a:xfrm>
            <a:off x="246939" y="19465"/>
            <a:ext cx="7833757" cy="923299"/>
          </a:xfrm>
          <a:prstGeom prst="rect">
            <a:avLst/>
          </a:prstGeom>
          <a:noFill/>
        </p:spPr>
        <p:txBody>
          <a:bodyPr wrap="square" lIns="91425" tIns="91425" rIns="91425" bIns="91425" anchor="t" anchorCtr="0">
            <a:spAutoFit/>
          </a:bodyPr>
          <a:lstStyle/>
          <a:p>
            <a:pPr lvl="0">
              <a:buClr>
                <a:srgbClr val="000000"/>
              </a:buClr>
              <a:buSzPct val="45833"/>
            </a:pPr>
            <a:r>
              <a:rPr lang="en-CA" sz="2400" b="1" dirty="0" smtClean="0">
                <a:solidFill>
                  <a:srgbClr val="3C3C3C"/>
                </a:solidFill>
                <a:latin typeface="Calibri"/>
                <a:cs typeface="Calibri"/>
              </a:rPr>
              <a:t>Knowledge Networks </a:t>
            </a:r>
            <a:r>
              <a:rPr lang="en-CA" sz="2400" dirty="0" smtClean="0">
                <a:solidFill>
                  <a:srgbClr val="3C3C3C"/>
                </a:solidFill>
                <a:latin typeface="Calibri"/>
                <a:cs typeface="Calibri"/>
              </a:rPr>
              <a:t>build a transparent evidence base for understanding  &amp; resolving issues with stakeholders</a:t>
            </a:r>
            <a:endParaRPr lang="x-none" sz="2400" dirty="0">
              <a:solidFill>
                <a:srgbClr val="3C3C3C"/>
              </a:solidFill>
              <a:latin typeface="Calibri"/>
              <a:cs typeface="Calibri"/>
            </a:endParaRPr>
          </a:p>
        </p:txBody>
      </p:sp>
      <p:sp>
        <p:nvSpPr>
          <p:cNvPr id="8" name="Shape 499"/>
          <p:cNvSpPr/>
          <p:nvPr/>
        </p:nvSpPr>
        <p:spPr>
          <a:xfrm>
            <a:off x="4464961" y="942764"/>
            <a:ext cx="4479014" cy="3613820"/>
          </a:xfrm>
          <a:prstGeom prst="rect">
            <a:avLst/>
          </a:prstGeom>
          <a:blipFill>
            <a:blip r:embed="rId3"/>
            <a:stretch>
              <a:fillRect/>
            </a:stretch>
          </a:blipFill>
          <a:ln>
            <a:noFill/>
          </a:ln>
        </p:spPr>
      </p:sp>
      <p:pic>
        <p:nvPicPr>
          <p:cNvPr id="7" name="Picture 6" descr="j-pal.tiff"/>
          <p:cNvPicPr>
            <a:picLocks noChangeAspect="1"/>
          </p:cNvPicPr>
          <p:nvPr/>
        </p:nvPicPr>
        <p:blipFill>
          <a:blip r:embed="rId4"/>
          <a:stretch>
            <a:fillRect/>
          </a:stretch>
        </p:blipFill>
        <p:spPr>
          <a:xfrm>
            <a:off x="4717503" y="1141811"/>
            <a:ext cx="3981808" cy="3201348"/>
          </a:xfrm>
          <a:prstGeom prst="rect">
            <a:avLst/>
          </a:prstGeom>
        </p:spPr>
      </p:pic>
      <p:pic>
        <p:nvPicPr>
          <p:cNvPr id="9" name="Picture 8" descr="climate-knowledge-network.tiff"/>
          <p:cNvPicPr>
            <a:picLocks noChangeAspect="1"/>
          </p:cNvPicPr>
          <p:nvPr/>
        </p:nvPicPr>
        <p:blipFill>
          <a:blip r:embed="rId5"/>
          <a:stretch>
            <a:fillRect/>
          </a:stretch>
        </p:blipFill>
        <p:spPr>
          <a:xfrm>
            <a:off x="506299" y="1152482"/>
            <a:ext cx="3563310" cy="3180006"/>
          </a:xfrm>
          <a:prstGeom prst="rect">
            <a:avLst/>
          </a:prstGeom>
        </p:spPr>
      </p:pic>
      <p:sp>
        <p:nvSpPr>
          <p:cNvPr id="11"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69</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hape 367"/>
          <p:cNvSpPr txBox="1"/>
          <p:nvPr/>
        </p:nvSpPr>
        <p:spPr>
          <a:xfrm>
            <a:off x="322373" y="123463"/>
            <a:ext cx="8528399" cy="553968"/>
          </a:xfrm>
          <a:prstGeom prst="rect">
            <a:avLst/>
          </a:prstGeom>
          <a:noFill/>
        </p:spPr>
        <p:txBody>
          <a:bodyPr lIns="91425" tIns="91425" rIns="91425" bIns="91425" anchor="t" anchorCtr="0">
            <a:spAutoFit/>
          </a:bodyPr>
          <a:lstStyle/>
          <a:p>
            <a:pPr lvl="0" rtl="0">
              <a:buClr>
                <a:srgbClr val="000000"/>
              </a:buClr>
              <a:buSzPct val="45833"/>
              <a:buFont typeface="Arial"/>
              <a:buNone/>
            </a:pPr>
            <a:r>
              <a:rPr lang="en-US" sz="2400" dirty="0" smtClean="0">
                <a:solidFill>
                  <a:srgbClr val="31859C"/>
                </a:solidFill>
              </a:rPr>
              <a:t>Where We Started…</a:t>
            </a:r>
            <a:endParaRPr lang="x-none" sz="2400" dirty="0">
              <a:solidFill>
                <a:srgbClr val="31859C"/>
              </a:solidFill>
            </a:endParaRPr>
          </a:p>
        </p:txBody>
      </p:sp>
      <p:sp>
        <p:nvSpPr>
          <p:cNvPr id="2" name="TextBox 1"/>
          <p:cNvSpPr txBox="1"/>
          <p:nvPr/>
        </p:nvSpPr>
        <p:spPr>
          <a:xfrm>
            <a:off x="1165253" y="1203412"/>
            <a:ext cx="6376523" cy="2600712"/>
          </a:xfrm>
          <a:prstGeom prst="rect">
            <a:avLst/>
          </a:prstGeom>
          <a:noFill/>
        </p:spPr>
        <p:txBody>
          <a:bodyPr wrap="square" rtlCol="0">
            <a:spAutoFit/>
          </a:bodyPr>
          <a:lstStyle/>
          <a:p>
            <a:r>
              <a:rPr lang="en-US" b="1" dirty="0"/>
              <a:t>Global Solution Networks</a:t>
            </a:r>
            <a:r>
              <a:rPr lang="en-US" dirty="0"/>
              <a:t> address every conceivable issue facing </a:t>
            </a:r>
            <a:r>
              <a:rPr lang="en-US" dirty="0" smtClean="0"/>
              <a:t>humanity. </a:t>
            </a:r>
          </a:p>
          <a:p>
            <a:endParaRPr lang="en-US" sz="1000" dirty="0"/>
          </a:p>
          <a:p>
            <a:r>
              <a:rPr lang="en-US" dirty="0" smtClean="0"/>
              <a:t>Yet </a:t>
            </a:r>
            <a:r>
              <a:rPr lang="en-US" dirty="0"/>
              <a:t>to date there has been no systematic study of this phenomenon or </a:t>
            </a:r>
            <a:r>
              <a:rPr lang="en-US" dirty="0" smtClean="0"/>
              <a:t>any </a:t>
            </a:r>
            <a:r>
              <a:rPr lang="en-US" dirty="0"/>
              <a:t>attempt to understand the potential </a:t>
            </a:r>
            <a:r>
              <a:rPr lang="en-US" dirty="0" smtClean="0"/>
              <a:t>of GSNs for </a:t>
            </a:r>
            <a:r>
              <a:rPr lang="en-US" dirty="0"/>
              <a:t>improving the state of the world. </a:t>
            </a:r>
            <a:endParaRPr lang="en-US" dirty="0" smtClean="0"/>
          </a:p>
          <a:p>
            <a:endParaRPr lang="en-US" sz="900" dirty="0"/>
          </a:p>
          <a:p>
            <a:r>
              <a:rPr lang="en-US" dirty="0" smtClean="0"/>
              <a:t>Members of the GSN Program have a </a:t>
            </a:r>
            <a:r>
              <a:rPr lang="en-US" dirty="0"/>
              <a:t>voice in understanding, shaping and applying the new models that are increasingly important in solving global problems. </a:t>
            </a:r>
          </a:p>
        </p:txBody>
      </p:sp>
      <p:pic>
        <p:nvPicPr>
          <p:cNvPr id="4" name="Picture 3" descr="GSN Logo tight fon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7</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281934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hape 499"/>
          <p:cNvSpPr/>
          <p:nvPr/>
        </p:nvSpPr>
        <p:spPr>
          <a:xfrm>
            <a:off x="246939" y="952249"/>
            <a:ext cx="4106875" cy="3604336"/>
          </a:xfrm>
          <a:prstGeom prst="rect">
            <a:avLst/>
          </a:prstGeom>
          <a:blipFill>
            <a:blip r:embed="rId3"/>
            <a:stretch>
              <a:fillRect/>
            </a:stretch>
          </a:blipFill>
          <a:ln>
            <a:noFill/>
          </a:ln>
        </p:spPr>
      </p:sp>
      <p:sp>
        <p:nvSpPr>
          <p:cNvPr id="4" name="Shape 406"/>
          <p:cNvSpPr txBox="1"/>
          <p:nvPr/>
        </p:nvSpPr>
        <p:spPr>
          <a:xfrm>
            <a:off x="246939" y="0"/>
            <a:ext cx="7833757" cy="923299"/>
          </a:xfrm>
          <a:prstGeom prst="rect">
            <a:avLst/>
          </a:prstGeom>
          <a:noFill/>
        </p:spPr>
        <p:txBody>
          <a:bodyPr wrap="square" lIns="91425" tIns="91425" rIns="91425" bIns="91425" anchor="t" anchorCtr="0">
            <a:spAutoFit/>
          </a:bodyPr>
          <a:lstStyle/>
          <a:p>
            <a:pPr lvl="0">
              <a:buClr>
                <a:srgbClr val="000000"/>
              </a:buClr>
              <a:buSzPct val="45833"/>
            </a:pPr>
            <a:r>
              <a:rPr lang="en-CA" sz="2400" b="1" dirty="0" smtClean="0">
                <a:solidFill>
                  <a:srgbClr val="3C3C3C"/>
                </a:solidFill>
                <a:latin typeface="Calibri"/>
                <a:cs typeface="Calibri"/>
              </a:rPr>
              <a:t>Knowledge Networks </a:t>
            </a:r>
            <a:r>
              <a:rPr lang="en-CA" sz="2400" dirty="0" smtClean="0">
                <a:solidFill>
                  <a:srgbClr val="3C3C3C"/>
                </a:solidFill>
                <a:latin typeface="Calibri"/>
                <a:cs typeface="Calibri"/>
              </a:rPr>
              <a:t>leaders are harnessing the wiki paradigm, but the majority are not</a:t>
            </a:r>
            <a:endParaRPr lang="x-none" sz="2400" dirty="0">
              <a:solidFill>
                <a:srgbClr val="3C3C3C"/>
              </a:solidFill>
              <a:latin typeface="Calibri"/>
              <a:cs typeface="Calibri"/>
            </a:endParaRPr>
          </a:p>
        </p:txBody>
      </p:sp>
      <p:sp>
        <p:nvSpPr>
          <p:cNvPr id="8" name="Shape 499"/>
          <p:cNvSpPr/>
          <p:nvPr/>
        </p:nvSpPr>
        <p:spPr>
          <a:xfrm>
            <a:off x="4464961" y="942764"/>
            <a:ext cx="4479014" cy="3613820"/>
          </a:xfrm>
          <a:prstGeom prst="rect">
            <a:avLst/>
          </a:prstGeom>
          <a:blipFill>
            <a:blip r:embed="rId3"/>
            <a:stretch>
              <a:fillRect/>
            </a:stretch>
          </a:blipFill>
          <a:ln>
            <a:noFill/>
          </a:ln>
        </p:spPr>
      </p:sp>
      <p:pic>
        <p:nvPicPr>
          <p:cNvPr id="12" name="Picture 11" descr="OpenPediatrics.tiff"/>
          <p:cNvPicPr>
            <a:picLocks noChangeAspect="1"/>
          </p:cNvPicPr>
          <p:nvPr/>
        </p:nvPicPr>
        <p:blipFill>
          <a:blip r:embed="rId4"/>
          <a:srcRect l="4759" r="8455"/>
          <a:stretch>
            <a:fillRect/>
          </a:stretch>
        </p:blipFill>
        <p:spPr>
          <a:xfrm>
            <a:off x="512298" y="1173828"/>
            <a:ext cx="3543400" cy="3158664"/>
          </a:xfrm>
          <a:prstGeom prst="rect">
            <a:avLst/>
          </a:prstGeom>
        </p:spPr>
      </p:pic>
      <p:pic>
        <p:nvPicPr>
          <p:cNvPr id="13" name="Picture 12" descr="SGC2.tiff"/>
          <p:cNvPicPr>
            <a:picLocks noChangeAspect="1"/>
          </p:cNvPicPr>
          <p:nvPr/>
        </p:nvPicPr>
        <p:blipFill>
          <a:blip r:embed="rId5"/>
          <a:srcRect b="1992"/>
          <a:stretch>
            <a:fillRect/>
          </a:stretch>
        </p:blipFill>
        <p:spPr>
          <a:xfrm>
            <a:off x="4905155" y="1088460"/>
            <a:ext cx="3750652" cy="3244032"/>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70</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hape 499"/>
          <p:cNvSpPr/>
          <p:nvPr/>
        </p:nvSpPr>
        <p:spPr>
          <a:xfrm>
            <a:off x="246939" y="920235"/>
            <a:ext cx="4106875" cy="3892311"/>
          </a:xfrm>
          <a:prstGeom prst="rect">
            <a:avLst/>
          </a:prstGeom>
          <a:blipFill>
            <a:blip r:embed="rId3"/>
            <a:stretch>
              <a:fillRect/>
            </a:stretch>
          </a:blipFill>
          <a:ln>
            <a:noFill/>
          </a:ln>
        </p:spPr>
      </p:sp>
      <p:sp>
        <p:nvSpPr>
          <p:cNvPr id="4" name="Shape 406"/>
          <p:cNvSpPr txBox="1"/>
          <p:nvPr/>
        </p:nvSpPr>
        <p:spPr>
          <a:xfrm>
            <a:off x="246939" y="0"/>
            <a:ext cx="7757043" cy="923299"/>
          </a:xfrm>
          <a:prstGeom prst="rect">
            <a:avLst/>
          </a:prstGeom>
          <a:noFill/>
        </p:spPr>
        <p:txBody>
          <a:bodyPr wrap="square" lIns="91425" tIns="91425" rIns="91425" bIns="91425" anchor="t" anchorCtr="0">
            <a:spAutoFit/>
          </a:bodyPr>
          <a:lstStyle/>
          <a:p>
            <a:pPr lvl="0">
              <a:buClr>
                <a:srgbClr val="000000"/>
              </a:buClr>
              <a:buSzPct val="45833"/>
            </a:pPr>
            <a:r>
              <a:rPr lang="en-CA" sz="2400" b="1" dirty="0" smtClean="0">
                <a:solidFill>
                  <a:srgbClr val="3C3C3C"/>
                </a:solidFill>
                <a:latin typeface="Calibri"/>
                <a:cs typeface="Calibri"/>
              </a:rPr>
              <a:t>Standards Networks </a:t>
            </a:r>
            <a:r>
              <a:rPr lang="en-CA" sz="2400" dirty="0" smtClean="0">
                <a:solidFill>
                  <a:srgbClr val="3C3C3C"/>
                </a:solidFill>
                <a:latin typeface="Calibri"/>
                <a:cs typeface="Calibri"/>
              </a:rPr>
              <a:t>sound boring on the surface, but are fundamentally important to global problem solving</a:t>
            </a:r>
            <a:endParaRPr lang="x-none" sz="2400" dirty="0">
              <a:solidFill>
                <a:srgbClr val="3C3C3C"/>
              </a:solidFill>
              <a:latin typeface="Calibri"/>
              <a:cs typeface="Calibri"/>
            </a:endParaRPr>
          </a:p>
        </p:txBody>
      </p:sp>
      <p:sp>
        <p:nvSpPr>
          <p:cNvPr id="8" name="Shape 499"/>
          <p:cNvSpPr/>
          <p:nvPr/>
        </p:nvSpPr>
        <p:spPr>
          <a:xfrm>
            <a:off x="4464961" y="910750"/>
            <a:ext cx="4421524" cy="3892311"/>
          </a:xfrm>
          <a:prstGeom prst="rect">
            <a:avLst/>
          </a:prstGeom>
          <a:blipFill>
            <a:blip r:embed="rId3"/>
            <a:stretch>
              <a:fillRect/>
            </a:stretch>
          </a:blipFill>
          <a:ln>
            <a:noFill/>
          </a:ln>
        </p:spPr>
      </p:sp>
      <p:pic>
        <p:nvPicPr>
          <p:cNvPr id="13" name="Picture 12" descr="globalreporting2.tiff"/>
          <p:cNvPicPr>
            <a:picLocks noChangeAspect="1"/>
          </p:cNvPicPr>
          <p:nvPr/>
        </p:nvPicPr>
        <p:blipFill>
          <a:blip r:embed="rId4"/>
          <a:stretch>
            <a:fillRect/>
          </a:stretch>
        </p:blipFill>
        <p:spPr>
          <a:xfrm>
            <a:off x="517396" y="1141400"/>
            <a:ext cx="3574627" cy="3431846"/>
          </a:xfrm>
          <a:prstGeom prst="rect">
            <a:avLst/>
          </a:prstGeom>
        </p:spPr>
      </p:pic>
      <p:pic>
        <p:nvPicPr>
          <p:cNvPr id="9" name="Picture 8" descr="Global Footprint.tiff"/>
          <p:cNvPicPr>
            <a:picLocks noChangeAspect="1"/>
          </p:cNvPicPr>
          <p:nvPr/>
        </p:nvPicPr>
        <p:blipFill>
          <a:blip r:embed="rId5"/>
          <a:stretch>
            <a:fillRect/>
          </a:stretch>
        </p:blipFill>
        <p:spPr>
          <a:xfrm>
            <a:off x="4656691" y="1141400"/>
            <a:ext cx="4027795" cy="3431846"/>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71</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hape 499"/>
          <p:cNvSpPr/>
          <p:nvPr/>
        </p:nvSpPr>
        <p:spPr>
          <a:xfrm>
            <a:off x="98205" y="1125400"/>
            <a:ext cx="4106875" cy="3273532"/>
          </a:xfrm>
          <a:prstGeom prst="rect">
            <a:avLst/>
          </a:prstGeom>
          <a:blipFill>
            <a:blip r:embed="rId3"/>
            <a:stretch>
              <a:fillRect/>
            </a:stretch>
          </a:blipFill>
          <a:ln>
            <a:noFill/>
          </a:ln>
        </p:spPr>
      </p:sp>
      <p:sp>
        <p:nvSpPr>
          <p:cNvPr id="4" name="Shape 406"/>
          <p:cNvSpPr txBox="1"/>
          <p:nvPr/>
        </p:nvSpPr>
        <p:spPr>
          <a:xfrm>
            <a:off x="246063" y="0"/>
            <a:ext cx="7618296" cy="923299"/>
          </a:xfrm>
          <a:prstGeom prst="rect">
            <a:avLst/>
          </a:prstGeom>
          <a:noFill/>
        </p:spPr>
        <p:txBody>
          <a:bodyPr wrap="square" lIns="91425" tIns="91425" rIns="91425" bIns="91425" anchor="t" anchorCtr="0">
            <a:spAutoFit/>
          </a:bodyPr>
          <a:lstStyle/>
          <a:p>
            <a:pPr lvl="0">
              <a:buClr>
                <a:srgbClr val="000000"/>
              </a:buClr>
              <a:buSzPct val="45833"/>
            </a:pPr>
            <a:r>
              <a:rPr lang="en-CA" sz="2400" b="1" dirty="0" smtClean="0">
                <a:solidFill>
                  <a:srgbClr val="3C3C3C"/>
                </a:solidFill>
                <a:latin typeface="Calibri"/>
                <a:cs typeface="Calibri"/>
              </a:rPr>
              <a:t>Governance Networks </a:t>
            </a:r>
            <a:r>
              <a:rPr lang="en-CA" sz="2400" dirty="0" smtClean="0">
                <a:solidFill>
                  <a:srgbClr val="3C3C3C"/>
                </a:solidFill>
                <a:latin typeface="Calibri"/>
                <a:cs typeface="Calibri"/>
              </a:rPr>
              <a:t>have varying degrees of governance, contrasting models based on soft versus hard power</a:t>
            </a:r>
            <a:endParaRPr lang="x-none" sz="2400" dirty="0">
              <a:solidFill>
                <a:srgbClr val="3C3C3C"/>
              </a:solidFill>
              <a:latin typeface="Calibri"/>
              <a:cs typeface="Calibri"/>
            </a:endParaRPr>
          </a:p>
        </p:txBody>
      </p:sp>
      <p:sp>
        <p:nvSpPr>
          <p:cNvPr id="8" name="Shape 499"/>
          <p:cNvSpPr/>
          <p:nvPr/>
        </p:nvSpPr>
        <p:spPr>
          <a:xfrm>
            <a:off x="4316226" y="1115914"/>
            <a:ext cx="4679039" cy="3283017"/>
          </a:xfrm>
          <a:prstGeom prst="rect">
            <a:avLst/>
          </a:prstGeom>
          <a:blipFill>
            <a:blip r:embed="rId3"/>
            <a:stretch>
              <a:fillRect/>
            </a:stretch>
          </a:blipFill>
          <a:ln>
            <a:noFill/>
          </a:ln>
        </p:spPr>
      </p:sp>
      <p:pic>
        <p:nvPicPr>
          <p:cNvPr id="7" name="Picture 6" descr="Screen Shot 2012-05-24 at 5.19.40 AM.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4190" r="14369" b="4985"/>
          <a:stretch>
            <a:fillRect/>
          </a:stretch>
        </p:blipFill>
        <p:spPr bwMode="auto">
          <a:xfrm>
            <a:off x="342219" y="1321078"/>
            <a:ext cx="3643148" cy="28830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 name="Picture 10" descr="GWP.tiff"/>
          <p:cNvPicPr>
            <a:picLocks noChangeAspect="1"/>
          </p:cNvPicPr>
          <p:nvPr/>
        </p:nvPicPr>
        <p:blipFill>
          <a:blip r:embed="rId5"/>
          <a:srcRect l="11499" r="12667"/>
          <a:stretch>
            <a:fillRect/>
          </a:stretch>
        </p:blipFill>
        <p:spPr>
          <a:xfrm>
            <a:off x="4636756" y="1321078"/>
            <a:ext cx="3987628" cy="2883065"/>
          </a:xfrm>
          <a:prstGeom prst="rect">
            <a:avLst/>
          </a:prstGeom>
        </p:spPr>
      </p:pic>
      <p:sp>
        <p:nvSpPr>
          <p:cNvPr id="9"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72</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hape 499"/>
          <p:cNvSpPr/>
          <p:nvPr/>
        </p:nvSpPr>
        <p:spPr>
          <a:xfrm>
            <a:off x="1035270" y="930888"/>
            <a:ext cx="7268240" cy="3999189"/>
          </a:xfrm>
          <a:prstGeom prst="rect">
            <a:avLst/>
          </a:prstGeom>
          <a:blipFill>
            <a:blip r:embed="rId3"/>
            <a:stretch>
              <a:fillRect/>
            </a:stretch>
          </a:blipFill>
          <a:ln>
            <a:noFill/>
          </a:ln>
        </p:spPr>
      </p:sp>
      <p:pic>
        <p:nvPicPr>
          <p:cNvPr id="10" name="Picture 9" descr="350-org.tiff"/>
          <p:cNvPicPr>
            <a:picLocks noChangeAspect="1"/>
          </p:cNvPicPr>
          <p:nvPr/>
        </p:nvPicPr>
        <p:blipFill>
          <a:blip r:embed="rId4"/>
          <a:stretch>
            <a:fillRect/>
          </a:stretch>
        </p:blipFill>
        <p:spPr>
          <a:xfrm>
            <a:off x="1387476" y="1172491"/>
            <a:ext cx="6554614" cy="3512146"/>
          </a:xfrm>
          <a:prstGeom prst="rect">
            <a:avLst/>
          </a:prstGeom>
        </p:spPr>
      </p:pic>
      <p:sp>
        <p:nvSpPr>
          <p:cNvPr id="5" name="Shape 519"/>
          <p:cNvSpPr txBox="1"/>
          <p:nvPr/>
        </p:nvSpPr>
        <p:spPr>
          <a:xfrm>
            <a:off x="246063" y="7590"/>
            <a:ext cx="8057447" cy="923299"/>
          </a:xfrm>
          <a:prstGeom prst="rect">
            <a:avLst/>
          </a:prstGeom>
          <a:noFill/>
        </p:spPr>
        <p:txBody>
          <a:bodyPr wrap="square" lIns="91425" tIns="91425" rIns="91425" bIns="91425" anchor="t" anchorCtr="0">
            <a:spAutoFit/>
          </a:bodyPr>
          <a:lstStyle/>
          <a:p>
            <a:pPr lvl="0">
              <a:buClr>
                <a:srgbClr val="000000"/>
              </a:buClr>
              <a:buSzPct val="45833"/>
            </a:pPr>
            <a:r>
              <a:rPr lang="en-CA" sz="2400" b="1" dirty="0" smtClean="0">
                <a:solidFill>
                  <a:srgbClr val="3C3C3C"/>
                </a:solidFill>
                <a:latin typeface="Calibri"/>
                <a:cs typeface="Calibri"/>
              </a:rPr>
              <a:t>Advocacy Networks </a:t>
            </a:r>
            <a:r>
              <a:rPr lang="en-CA" sz="2400" dirty="0" smtClean="0">
                <a:solidFill>
                  <a:srgbClr val="3C3C3C"/>
                </a:solidFill>
                <a:latin typeface="Calibri"/>
                <a:cs typeface="Calibri"/>
              </a:rPr>
              <a:t>are often deemed ineffective in creating change, which ignores their role in increasing awareness </a:t>
            </a:r>
          </a:p>
        </p:txBody>
      </p:sp>
      <p:sp>
        <p:nvSpPr>
          <p:cNvPr id="6"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73</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5263472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hape 499"/>
          <p:cNvSpPr/>
          <p:nvPr/>
        </p:nvSpPr>
        <p:spPr>
          <a:xfrm>
            <a:off x="85377" y="1009685"/>
            <a:ext cx="4546651" cy="3674952"/>
          </a:xfrm>
          <a:prstGeom prst="rect">
            <a:avLst/>
          </a:prstGeom>
          <a:blipFill>
            <a:blip r:embed="rId3"/>
            <a:stretch>
              <a:fillRect/>
            </a:stretch>
          </a:blipFill>
          <a:ln>
            <a:noFill/>
          </a:ln>
        </p:spPr>
      </p:sp>
      <p:sp>
        <p:nvSpPr>
          <p:cNvPr id="7" name="Shape 519"/>
          <p:cNvSpPr txBox="1"/>
          <p:nvPr/>
        </p:nvSpPr>
        <p:spPr>
          <a:xfrm>
            <a:off x="246063" y="0"/>
            <a:ext cx="7393743" cy="923299"/>
          </a:xfrm>
          <a:prstGeom prst="rect">
            <a:avLst/>
          </a:prstGeom>
          <a:noFill/>
        </p:spPr>
        <p:txBody>
          <a:bodyPr wrap="square" lIns="91425" tIns="91425" rIns="91425" bIns="91425" anchor="t" anchorCtr="0">
            <a:spAutoFit/>
          </a:bodyPr>
          <a:lstStyle/>
          <a:p>
            <a:pPr lvl="0">
              <a:buClr>
                <a:srgbClr val="000000"/>
              </a:buClr>
              <a:buSzPct val="45833"/>
            </a:pPr>
            <a:r>
              <a:rPr lang="en-CA" sz="2400" b="1" dirty="0" smtClean="0">
                <a:solidFill>
                  <a:srgbClr val="3C3C3C"/>
                </a:solidFill>
                <a:latin typeface="Calibri"/>
                <a:cs typeface="Calibri"/>
              </a:rPr>
              <a:t>Policy Networks </a:t>
            </a:r>
            <a:r>
              <a:rPr lang="en-CA" sz="2400" dirty="0" smtClean="0">
                <a:solidFill>
                  <a:srgbClr val="3C3C3C"/>
                </a:solidFill>
                <a:latin typeface="Calibri"/>
                <a:cs typeface="Calibri"/>
              </a:rPr>
              <a:t>are failing to exploit the potential for genuine citizen engagement, despite available tools</a:t>
            </a:r>
          </a:p>
        </p:txBody>
      </p:sp>
      <p:pic>
        <p:nvPicPr>
          <p:cNvPr id="10" name="Picture 9" descr="Urban_futures.tiff"/>
          <p:cNvPicPr>
            <a:picLocks noChangeAspect="1"/>
          </p:cNvPicPr>
          <p:nvPr/>
        </p:nvPicPr>
        <p:blipFill>
          <a:blip r:embed="rId4"/>
          <a:srcRect l="11568" r="14173"/>
          <a:stretch>
            <a:fillRect/>
          </a:stretch>
        </p:blipFill>
        <p:spPr>
          <a:xfrm>
            <a:off x="362872" y="1212489"/>
            <a:ext cx="3970315" cy="3258881"/>
          </a:xfrm>
          <a:prstGeom prst="rect">
            <a:avLst/>
          </a:prstGeom>
        </p:spPr>
      </p:pic>
      <p:sp>
        <p:nvSpPr>
          <p:cNvPr id="11" name="Shape 499"/>
          <p:cNvSpPr/>
          <p:nvPr/>
        </p:nvSpPr>
        <p:spPr>
          <a:xfrm>
            <a:off x="4514628" y="1008930"/>
            <a:ext cx="4429257" cy="3675707"/>
          </a:xfrm>
          <a:prstGeom prst="rect">
            <a:avLst/>
          </a:prstGeom>
          <a:blipFill>
            <a:blip r:embed="rId3"/>
            <a:stretch>
              <a:fillRect/>
            </a:stretch>
          </a:blipFill>
          <a:ln>
            <a:noFill/>
          </a:ln>
        </p:spPr>
      </p:sp>
      <p:pic>
        <p:nvPicPr>
          <p:cNvPr id="14" name="Picture 13" descr="participatory budgeting.tiff"/>
          <p:cNvPicPr>
            <a:picLocks noChangeAspect="1"/>
          </p:cNvPicPr>
          <p:nvPr/>
        </p:nvPicPr>
        <p:blipFill>
          <a:blip r:embed="rId5"/>
          <a:srcRect l="9973" r="7853"/>
          <a:stretch>
            <a:fillRect/>
          </a:stretch>
        </p:blipFill>
        <p:spPr>
          <a:xfrm>
            <a:off x="4813469" y="1201819"/>
            <a:ext cx="3852921" cy="3258881"/>
          </a:xfrm>
          <a:prstGeom prst="rect">
            <a:avLst/>
          </a:prstGeom>
        </p:spPr>
      </p:pic>
      <p:sp>
        <p:nvSpPr>
          <p:cNvPr id="8"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74</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hape 354"/>
          <p:cNvSpPr txBox="1"/>
          <p:nvPr/>
        </p:nvSpPr>
        <p:spPr>
          <a:xfrm>
            <a:off x="246063" y="16386"/>
            <a:ext cx="7862875" cy="923299"/>
          </a:xfrm>
          <a:prstGeom prst="rect">
            <a:avLst/>
          </a:prstGeom>
          <a:noFill/>
        </p:spPr>
        <p:txBody>
          <a:bodyPr wrap="square" lIns="91425" tIns="91425" rIns="91425" bIns="91425" anchor="t" anchorCtr="0">
            <a:spAutoFit/>
          </a:bodyPr>
          <a:lstStyle/>
          <a:p>
            <a:pPr lvl="0">
              <a:buClr>
                <a:srgbClr val="000000"/>
              </a:buClr>
              <a:buSzPct val="45833"/>
            </a:pPr>
            <a:r>
              <a:rPr lang="en-CA" sz="2400" b="1" dirty="0" smtClean="0">
                <a:solidFill>
                  <a:srgbClr val="3C3C3C"/>
                </a:solidFill>
                <a:latin typeface="Calibri"/>
                <a:cs typeface="Calibri"/>
              </a:rPr>
              <a:t>Platforms</a:t>
            </a:r>
            <a:r>
              <a:rPr lang="en-CA" sz="2400" dirty="0" smtClean="0">
                <a:solidFill>
                  <a:srgbClr val="3C3C3C"/>
                </a:solidFill>
                <a:latin typeface="Calibri"/>
                <a:cs typeface="Calibri"/>
              </a:rPr>
              <a:t> are least likely to be “multi-stakeholder” but are critical to enabling self-organizing problem-solving networks</a:t>
            </a:r>
            <a:endParaRPr lang="x-none" sz="2400" dirty="0">
              <a:solidFill>
                <a:srgbClr val="3C3C3C"/>
              </a:solidFill>
              <a:latin typeface="Calibri"/>
              <a:cs typeface="Calibri"/>
            </a:endParaRPr>
          </a:p>
        </p:txBody>
      </p:sp>
      <p:sp>
        <p:nvSpPr>
          <p:cNvPr id="5" name="Shape 499"/>
          <p:cNvSpPr/>
          <p:nvPr/>
        </p:nvSpPr>
        <p:spPr>
          <a:xfrm>
            <a:off x="4087715" y="939685"/>
            <a:ext cx="5005590" cy="3930036"/>
          </a:xfrm>
          <a:prstGeom prst="rect">
            <a:avLst/>
          </a:prstGeom>
          <a:blipFill>
            <a:blip r:embed="rId3"/>
            <a:stretch>
              <a:fillRect/>
            </a:stretch>
          </a:blipFill>
          <a:ln>
            <a:noFill/>
          </a:ln>
        </p:spPr>
      </p:sp>
      <p:pic>
        <p:nvPicPr>
          <p:cNvPr id="8" name="Picture 7" descr="open_data_junar2.tiff"/>
          <p:cNvPicPr>
            <a:picLocks noChangeAspect="1"/>
          </p:cNvPicPr>
          <p:nvPr/>
        </p:nvPicPr>
        <p:blipFill>
          <a:blip r:embed="rId4"/>
          <a:srcRect l="12996"/>
          <a:stretch>
            <a:fillRect/>
          </a:stretch>
        </p:blipFill>
        <p:spPr>
          <a:xfrm>
            <a:off x="4418575" y="1173944"/>
            <a:ext cx="4354542" cy="3463106"/>
          </a:xfrm>
          <a:prstGeom prst="rect">
            <a:avLst/>
          </a:prstGeom>
        </p:spPr>
      </p:pic>
      <p:sp>
        <p:nvSpPr>
          <p:cNvPr id="6" name="Shape 499"/>
          <p:cNvSpPr/>
          <p:nvPr/>
        </p:nvSpPr>
        <p:spPr>
          <a:xfrm>
            <a:off x="171354" y="933970"/>
            <a:ext cx="3969726" cy="3937626"/>
          </a:xfrm>
          <a:prstGeom prst="rect">
            <a:avLst/>
          </a:prstGeom>
          <a:blipFill>
            <a:blip r:embed="rId3"/>
            <a:stretch>
              <a:fillRect/>
            </a:stretch>
          </a:blipFill>
          <a:ln>
            <a:noFill/>
          </a:ln>
        </p:spPr>
      </p:sp>
      <p:pic>
        <p:nvPicPr>
          <p:cNvPr id="7" name="Picture 6" descr="luum2.tiff"/>
          <p:cNvPicPr>
            <a:picLocks noChangeAspect="1"/>
          </p:cNvPicPr>
          <p:nvPr/>
        </p:nvPicPr>
        <p:blipFill>
          <a:blip r:embed="rId5"/>
          <a:srcRect l="13183" r="15795"/>
          <a:stretch>
            <a:fillRect/>
          </a:stretch>
        </p:blipFill>
        <p:spPr>
          <a:xfrm>
            <a:off x="427504" y="1216628"/>
            <a:ext cx="3458017" cy="3395028"/>
          </a:xfrm>
          <a:prstGeom prst="rect">
            <a:avLst/>
          </a:prstGeom>
        </p:spPr>
      </p:pic>
      <p:sp>
        <p:nvSpPr>
          <p:cNvPr id="9"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75</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hape 499"/>
          <p:cNvSpPr/>
          <p:nvPr/>
        </p:nvSpPr>
        <p:spPr>
          <a:xfrm>
            <a:off x="4743901" y="917048"/>
            <a:ext cx="3677011" cy="3830520"/>
          </a:xfrm>
          <a:prstGeom prst="rect">
            <a:avLst/>
          </a:prstGeom>
          <a:blipFill>
            <a:blip r:embed="rId3"/>
            <a:stretch>
              <a:fillRect/>
            </a:stretch>
          </a:blipFill>
          <a:ln>
            <a:noFill/>
          </a:ln>
        </p:spPr>
      </p:sp>
      <p:sp>
        <p:nvSpPr>
          <p:cNvPr id="4" name="Shape 406"/>
          <p:cNvSpPr txBox="1"/>
          <p:nvPr/>
        </p:nvSpPr>
        <p:spPr>
          <a:xfrm>
            <a:off x="234950" y="0"/>
            <a:ext cx="7948243" cy="923299"/>
          </a:xfrm>
          <a:prstGeom prst="rect">
            <a:avLst/>
          </a:prstGeom>
          <a:noFill/>
        </p:spPr>
        <p:txBody>
          <a:bodyPr wrap="square" lIns="91425" tIns="91425" rIns="91425" bIns="91425" anchor="t" anchorCtr="0">
            <a:spAutoFit/>
          </a:bodyPr>
          <a:lstStyle/>
          <a:p>
            <a:pPr lvl="0">
              <a:buClr>
                <a:srgbClr val="000000"/>
              </a:buClr>
              <a:buSzPct val="45833"/>
            </a:pPr>
            <a:r>
              <a:rPr lang="en-CA" sz="2400" b="1" dirty="0" smtClean="0">
                <a:solidFill>
                  <a:srgbClr val="3C3C3C"/>
                </a:solidFill>
                <a:latin typeface="Calibri"/>
                <a:cs typeface="Calibri"/>
              </a:rPr>
              <a:t>Watchdog Networks </a:t>
            </a:r>
            <a:r>
              <a:rPr lang="en-CA" sz="2400" dirty="0" smtClean="0">
                <a:solidFill>
                  <a:srgbClr val="3C3C3C"/>
                </a:solidFill>
                <a:latin typeface="Calibri"/>
                <a:cs typeface="Calibri"/>
              </a:rPr>
              <a:t>are the most dynamic users of technology, and furthest ahead in real-time data analysis</a:t>
            </a:r>
            <a:endParaRPr lang="x-none" sz="2400" dirty="0">
              <a:solidFill>
                <a:srgbClr val="3C3C3C"/>
              </a:solidFill>
              <a:latin typeface="Calibri"/>
              <a:cs typeface="Calibri"/>
            </a:endParaRPr>
          </a:p>
        </p:txBody>
      </p:sp>
      <p:sp>
        <p:nvSpPr>
          <p:cNvPr id="8" name="Shape 499"/>
          <p:cNvSpPr/>
          <p:nvPr/>
        </p:nvSpPr>
        <p:spPr>
          <a:xfrm>
            <a:off x="736431" y="917048"/>
            <a:ext cx="3692822" cy="3830520"/>
          </a:xfrm>
          <a:prstGeom prst="rect">
            <a:avLst/>
          </a:prstGeom>
          <a:blipFill>
            <a:blip r:embed="rId3"/>
            <a:stretch>
              <a:fillRect/>
            </a:stretch>
          </a:blipFill>
          <a:ln>
            <a:noFill/>
          </a:ln>
        </p:spPr>
      </p:sp>
      <p:pic>
        <p:nvPicPr>
          <p:cNvPr id="9" name="Picture 8" descr="global forest watch 2.png"/>
          <p:cNvPicPr>
            <a:picLocks noChangeAspect="1"/>
          </p:cNvPicPr>
          <p:nvPr/>
        </p:nvPicPr>
        <p:blipFill>
          <a:blip r:embed="rId4"/>
          <a:stretch>
            <a:fillRect/>
          </a:stretch>
        </p:blipFill>
        <p:spPr>
          <a:xfrm>
            <a:off x="4978701" y="1123213"/>
            <a:ext cx="3204492" cy="3389826"/>
          </a:xfrm>
          <a:prstGeom prst="rect">
            <a:avLst/>
          </a:prstGeom>
        </p:spPr>
      </p:pic>
      <p:pic>
        <p:nvPicPr>
          <p:cNvPr id="11" name="Picture 10" descr="global forest watch.jpg"/>
          <p:cNvPicPr>
            <a:picLocks noChangeAspect="1"/>
          </p:cNvPicPr>
          <p:nvPr/>
        </p:nvPicPr>
        <p:blipFill>
          <a:blip r:embed="rId5"/>
          <a:srcRect r="4288"/>
          <a:stretch>
            <a:fillRect/>
          </a:stretch>
        </p:blipFill>
        <p:spPr>
          <a:xfrm>
            <a:off x="980776" y="1123213"/>
            <a:ext cx="3213674" cy="3357667"/>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76</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hape 499"/>
          <p:cNvSpPr/>
          <p:nvPr/>
        </p:nvSpPr>
        <p:spPr>
          <a:xfrm>
            <a:off x="4990834" y="917047"/>
            <a:ext cx="3957675" cy="3986843"/>
          </a:xfrm>
          <a:prstGeom prst="rect">
            <a:avLst/>
          </a:prstGeom>
          <a:blipFill>
            <a:blip r:embed="rId3"/>
            <a:stretch>
              <a:fillRect/>
            </a:stretch>
          </a:blipFill>
          <a:ln>
            <a:noFill/>
          </a:ln>
        </p:spPr>
      </p:sp>
      <p:sp>
        <p:nvSpPr>
          <p:cNvPr id="4" name="Shape 406"/>
          <p:cNvSpPr txBox="1"/>
          <p:nvPr/>
        </p:nvSpPr>
        <p:spPr>
          <a:xfrm>
            <a:off x="234950" y="0"/>
            <a:ext cx="7337769" cy="923299"/>
          </a:xfrm>
          <a:prstGeom prst="rect">
            <a:avLst/>
          </a:prstGeom>
          <a:noFill/>
        </p:spPr>
        <p:txBody>
          <a:bodyPr wrap="square" lIns="91425" tIns="91425" rIns="91425" bIns="91425" anchor="t" anchorCtr="0">
            <a:spAutoFit/>
          </a:bodyPr>
          <a:lstStyle/>
          <a:p>
            <a:pPr lvl="0">
              <a:buClr>
                <a:srgbClr val="000000"/>
              </a:buClr>
              <a:buSzPct val="45833"/>
            </a:pPr>
            <a:r>
              <a:rPr lang="en-CA" sz="2400" b="1" dirty="0" smtClean="0">
                <a:solidFill>
                  <a:srgbClr val="3C3C3C"/>
                </a:solidFill>
                <a:latin typeface="Calibri"/>
                <a:cs typeface="Calibri"/>
              </a:rPr>
              <a:t>Watchdog Networks </a:t>
            </a:r>
            <a:r>
              <a:rPr lang="en-CA" sz="2400" dirty="0" smtClean="0">
                <a:solidFill>
                  <a:srgbClr val="3C3C3C"/>
                </a:solidFill>
                <a:latin typeface="Calibri"/>
                <a:cs typeface="Calibri"/>
              </a:rPr>
              <a:t>and local </a:t>
            </a:r>
            <a:r>
              <a:rPr lang="en-CA" sz="2400" dirty="0" err="1" smtClean="0">
                <a:solidFill>
                  <a:srgbClr val="3C3C3C"/>
                </a:solidFill>
                <a:latin typeface="Calibri"/>
                <a:cs typeface="Calibri"/>
              </a:rPr>
              <a:t>crowdsourcing</a:t>
            </a:r>
            <a:r>
              <a:rPr lang="en-CA" sz="2400" dirty="0" smtClean="0">
                <a:solidFill>
                  <a:srgbClr val="3C3C3C"/>
                </a:solidFill>
                <a:latin typeface="Calibri"/>
                <a:cs typeface="Calibri"/>
              </a:rPr>
              <a:t> makes for a powerful combination that can amplify reach &amp; impact</a:t>
            </a:r>
            <a:endParaRPr lang="x-none" sz="2400" dirty="0">
              <a:solidFill>
                <a:srgbClr val="3C3C3C"/>
              </a:solidFill>
              <a:latin typeface="Calibri"/>
              <a:cs typeface="Calibri"/>
            </a:endParaRPr>
          </a:p>
        </p:txBody>
      </p:sp>
      <p:sp>
        <p:nvSpPr>
          <p:cNvPr id="8" name="Shape 499"/>
          <p:cNvSpPr/>
          <p:nvPr/>
        </p:nvSpPr>
        <p:spPr>
          <a:xfrm>
            <a:off x="117586" y="917047"/>
            <a:ext cx="4974006" cy="3986843"/>
          </a:xfrm>
          <a:prstGeom prst="rect">
            <a:avLst/>
          </a:prstGeom>
          <a:blipFill>
            <a:blip r:embed="rId3"/>
            <a:stretch>
              <a:fillRect/>
            </a:stretch>
          </a:blipFill>
          <a:ln>
            <a:noFill/>
          </a:ln>
        </p:spPr>
      </p:sp>
      <p:pic>
        <p:nvPicPr>
          <p:cNvPr id="7" name="Picture 6" descr="http://cdn.killerstartups.com/wp-content/uploads/2012/05/ProjectNoahMap.jpg"/>
          <p:cNvPicPr/>
          <p:nvPr/>
        </p:nvPicPr>
        <p:blipFill>
          <a:blip r:embed="rId4">
            <a:extLst>
              <a:ext uri="{28A0092B-C50C-407E-A947-70E740481C1C}">
                <a14:useLocalDpi xmlns:p="http://schemas.openxmlformats.org/presentationml/2006/main" xmlns:mo="http://schemas.microsoft.com/office/mac/office/2008/main" xmlns:ve="http://schemas.openxmlformats.org/markup-compatibility/2006" xmlns:mv="urn:schemas-microsoft-com:mac:vml"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lc="http://schemas.openxmlformats.org/drawingml/2006/lockedCanvas" val="0"/>
              </a:ext>
            </a:extLst>
          </a:blip>
          <a:srcRect/>
          <a:stretch>
            <a:fillRect/>
          </a:stretch>
        </p:blipFill>
        <p:spPr bwMode="auto">
          <a:xfrm>
            <a:off x="418938" y="1131735"/>
            <a:ext cx="4379889" cy="3533513"/>
          </a:xfrm>
          <a:prstGeom prst="rect">
            <a:avLst/>
          </a:prstGeom>
          <a:noFill/>
          <a:ln>
            <a:noFill/>
          </a:ln>
        </p:spPr>
      </p:pic>
      <p:pic>
        <p:nvPicPr>
          <p:cNvPr id="12" name="Picture 11" descr="Buycott-app-635x423.jpg"/>
          <p:cNvPicPr>
            <a:picLocks noChangeAspect="1"/>
          </p:cNvPicPr>
          <p:nvPr/>
        </p:nvPicPr>
        <p:blipFill>
          <a:blip r:embed="rId5"/>
          <a:srcRect l="30325"/>
          <a:stretch>
            <a:fillRect/>
          </a:stretch>
        </p:blipFill>
        <p:spPr>
          <a:xfrm>
            <a:off x="5285699" y="1131735"/>
            <a:ext cx="3364612" cy="3533513"/>
          </a:xfrm>
          <a:prstGeom prst="rect">
            <a:avLst/>
          </a:prstGeom>
        </p:spPr>
      </p:pic>
      <p:sp>
        <p:nvSpPr>
          <p:cNvPr id="9"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77</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2903030"/>
          </a:xfrm>
        </p:spPr>
        <p:txBody>
          <a:bodyPr anchor="t"/>
          <a:lstStyle/>
          <a:p>
            <a:pPr algn="ctr"/>
            <a:r>
              <a:rPr lang="en-US" sz="2800" b="1" dirty="0" smtClean="0">
                <a:solidFill>
                  <a:schemeClr val="accent1">
                    <a:lumMod val="50000"/>
                  </a:schemeClr>
                </a:solidFill>
                <a:latin typeface="Calibri"/>
                <a:cs typeface="Calibri"/>
              </a:rPr>
              <a:t>How is technology enabling </a:t>
            </a:r>
          </a:p>
          <a:p>
            <a:pPr algn="ctr"/>
            <a:r>
              <a:rPr lang="en-US" sz="2800" b="1" dirty="0" smtClean="0">
                <a:solidFill>
                  <a:schemeClr val="accent1">
                    <a:lumMod val="50000"/>
                  </a:schemeClr>
                </a:solidFill>
                <a:latin typeface="Calibri"/>
                <a:cs typeface="Calibri"/>
              </a:rPr>
              <a:t>global problem solving?</a:t>
            </a:r>
            <a:endParaRPr lang="en-US" sz="2800" b="1" dirty="0">
              <a:solidFill>
                <a:schemeClr val="accent1">
                  <a:lumMod val="50000"/>
                </a:schemeClr>
              </a:solidFill>
              <a:latin typeface="Calibri"/>
              <a:cs typeface="Calibri"/>
            </a:endParaRPr>
          </a:p>
        </p:txBody>
      </p:sp>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78</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Shape 504"/>
          <p:cNvSpPr/>
          <p:nvPr/>
        </p:nvSpPr>
        <p:spPr>
          <a:xfrm>
            <a:off x="2898286" y="693942"/>
            <a:ext cx="3032528" cy="1806529"/>
          </a:xfrm>
          <a:prstGeom prst="rect">
            <a:avLst/>
          </a:prstGeom>
          <a:blipFill>
            <a:blip r:embed="rId2"/>
            <a:stretch>
              <a:fillRect/>
            </a:stretch>
          </a:blipFill>
          <a:ln>
            <a:noFill/>
          </a:ln>
        </p:spPr>
      </p:sp>
      <p:sp>
        <p:nvSpPr>
          <p:cNvPr id="15" name="Shape 504"/>
          <p:cNvSpPr/>
          <p:nvPr/>
        </p:nvSpPr>
        <p:spPr>
          <a:xfrm>
            <a:off x="4581568" y="2589865"/>
            <a:ext cx="2210085" cy="2164980"/>
          </a:xfrm>
          <a:prstGeom prst="rect">
            <a:avLst/>
          </a:prstGeom>
          <a:blipFill>
            <a:blip r:embed="rId2"/>
            <a:stretch>
              <a:fillRect/>
            </a:stretch>
          </a:blipFill>
          <a:ln>
            <a:noFill/>
          </a:ln>
        </p:spPr>
      </p:sp>
      <p:sp>
        <p:nvSpPr>
          <p:cNvPr id="14" name="Shape 504"/>
          <p:cNvSpPr/>
          <p:nvPr/>
        </p:nvSpPr>
        <p:spPr>
          <a:xfrm>
            <a:off x="2425540" y="2589865"/>
            <a:ext cx="2210085" cy="2164980"/>
          </a:xfrm>
          <a:prstGeom prst="rect">
            <a:avLst/>
          </a:prstGeom>
          <a:blipFill>
            <a:blip r:embed="rId2"/>
            <a:stretch>
              <a:fillRect/>
            </a:stretch>
          </a:blipFill>
          <a:ln>
            <a:noFill/>
          </a:ln>
        </p:spPr>
      </p:sp>
      <p:sp>
        <p:nvSpPr>
          <p:cNvPr id="5" name="Shape 497"/>
          <p:cNvSpPr txBox="1"/>
          <p:nvPr/>
        </p:nvSpPr>
        <p:spPr>
          <a:xfrm>
            <a:off x="264695" y="83811"/>
            <a:ext cx="8528399" cy="553968"/>
          </a:xfrm>
          <a:prstGeom prst="rect">
            <a:avLst/>
          </a:prstGeom>
          <a:noFill/>
        </p:spPr>
        <p:txBody>
          <a:bodyPr wrap="square" lIns="91425" tIns="91425" rIns="91425" bIns="91425" anchor="t" anchorCtr="0">
            <a:spAutoFit/>
          </a:bodyPr>
          <a:lstStyle/>
          <a:p>
            <a:pPr lvl="0" rtl="0">
              <a:buClr>
                <a:srgbClr val="000000"/>
              </a:buClr>
              <a:buSzPct val="45833"/>
              <a:buFont typeface="Arial"/>
              <a:buNone/>
            </a:pPr>
            <a:r>
              <a:rPr lang="en-CA" sz="2400" dirty="0" smtClean="0">
                <a:solidFill>
                  <a:srgbClr val="3C3C3C"/>
                </a:solidFill>
                <a:latin typeface="Calibri"/>
                <a:cs typeface="Calibri"/>
              </a:rPr>
              <a:t>World-changing technologies emerging at a rapid pace</a:t>
            </a:r>
            <a:endParaRPr lang="x-none" sz="2400" dirty="0">
              <a:solidFill>
                <a:srgbClr val="3C3C3C"/>
              </a:solidFill>
              <a:latin typeface="Calibri"/>
              <a:cs typeface="Calibri"/>
            </a:endParaRPr>
          </a:p>
        </p:txBody>
      </p:sp>
      <p:sp>
        <p:nvSpPr>
          <p:cNvPr id="6" name="Shape 504"/>
          <p:cNvSpPr/>
          <p:nvPr/>
        </p:nvSpPr>
        <p:spPr>
          <a:xfrm>
            <a:off x="280751" y="2589865"/>
            <a:ext cx="2210085" cy="2164980"/>
          </a:xfrm>
          <a:prstGeom prst="rect">
            <a:avLst/>
          </a:prstGeom>
          <a:blipFill>
            <a:blip r:embed="rId2"/>
            <a:stretch>
              <a:fillRect/>
            </a:stretch>
          </a:blipFill>
          <a:ln>
            <a:noFill/>
          </a:ln>
        </p:spPr>
      </p:sp>
      <p:pic>
        <p:nvPicPr>
          <p:cNvPr id="7" name="Picture 6" descr="robots.jpg"/>
          <p:cNvPicPr>
            <a:picLocks noChangeAspect="1"/>
          </p:cNvPicPr>
          <p:nvPr/>
        </p:nvPicPr>
        <p:blipFill>
          <a:blip r:embed="rId3"/>
          <a:stretch>
            <a:fillRect/>
          </a:stretch>
        </p:blipFill>
        <p:spPr>
          <a:xfrm>
            <a:off x="442221" y="2735985"/>
            <a:ext cx="1868800" cy="1892657"/>
          </a:xfrm>
          <a:prstGeom prst="rect">
            <a:avLst/>
          </a:prstGeom>
        </p:spPr>
      </p:pic>
      <p:sp>
        <p:nvSpPr>
          <p:cNvPr id="10" name="Shape 412"/>
          <p:cNvSpPr/>
          <p:nvPr/>
        </p:nvSpPr>
        <p:spPr>
          <a:xfrm>
            <a:off x="243702" y="693942"/>
            <a:ext cx="2811222" cy="1806529"/>
          </a:xfrm>
          <a:prstGeom prst="rect">
            <a:avLst/>
          </a:prstGeom>
          <a:blipFill>
            <a:blip r:embed="rId2"/>
            <a:stretch>
              <a:fillRect/>
            </a:stretch>
          </a:blipFill>
          <a:ln>
            <a:noFill/>
          </a:ln>
        </p:spPr>
      </p:sp>
      <p:pic>
        <p:nvPicPr>
          <p:cNvPr id="11" name="Picture 10" descr="google-glasses.jpeg"/>
          <p:cNvPicPr>
            <a:picLocks noChangeAspect="1"/>
          </p:cNvPicPr>
          <p:nvPr/>
        </p:nvPicPr>
        <p:blipFill>
          <a:blip r:embed="rId4"/>
          <a:srcRect b="3745"/>
          <a:stretch>
            <a:fillRect/>
          </a:stretch>
        </p:blipFill>
        <p:spPr>
          <a:xfrm>
            <a:off x="408504" y="825331"/>
            <a:ext cx="2467303" cy="1534933"/>
          </a:xfrm>
          <a:prstGeom prst="rect">
            <a:avLst/>
          </a:prstGeom>
          <a:effectLst/>
        </p:spPr>
      </p:pic>
      <p:pic>
        <p:nvPicPr>
          <p:cNvPr id="13" name="Picture 12" descr="3D Printer.jpeg"/>
          <p:cNvPicPr>
            <a:picLocks noChangeAspect="1"/>
          </p:cNvPicPr>
          <p:nvPr/>
        </p:nvPicPr>
        <p:blipFill>
          <a:blip r:embed="rId5">
            <a:lum/>
          </a:blip>
          <a:stretch>
            <a:fillRect/>
          </a:stretch>
        </p:blipFill>
        <p:spPr>
          <a:xfrm>
            <a:off x="2612242" y="2747225"/>
            <a:ext cx="1840607" cy="1834099"/>
          </a:xfrm>
          <a:prstGeom prst="rect">
            <a:avLst/>
          </a:prstGeom>
        </p:spPr>
      </p:pic>
      <p:sp>
        <p:nvSpPr>
          <p:cNvPr id="16" name="Shape 504"/>
          <p:cNvSpPr/>
          <p:nvPr/>
        </p:nvSpPr>
        <p:spPr>
          <a:xfrm>
            <a:off x="6730601" y="2589865"/>
            <a:ext cx="2210085" cy="2164980"/>
          </a:xfrm>
          <a:prstGeom prst="rect">
            <a:avLst/>
          </a:prstGeom>
          <a:blipFill>
            <a:blip r:embed="rId2"/>
            <a:stretch>
              <a:fillRect/>
            </a:stretch>
          </a:blipFill>
          <a:ln>
            <a:noFill/>
          </a:ln>
        </p:spPr>
      </p:sp>
      <p:sp>
        <p:nvSpPr>
          <p:cNvPr id="17" name="Shape 416"/>
          <p:cNvSpPr/>
          <p:nvPr/>
        </p:nvSpPr>
        <p:spPr>
          <a:xfrm>
            <a:off x="6923204" y="2769706"/>
            <a:ext cx="1820424" cy="1827780"/>
          </a:xfrm>
          <a:prstGeom prst="rect">
            <a:avLst/>
          </a:prstGeom>
          <a:blipFill>
            <a:blip r:embed="rId6"/>
            <a:stretch>
              <a:fillRect/>
            </a:stretch>
          </a:blipFill>
          <a:ln>
            <a:noFill/>
          </a:ln>
        </p:spPr>
      </p:sp>
      <p:sp>
        <p:nvSpPr>
          <p:cNvPr id="18" name="Shape 504"/>
          <p:cNvSpPr/>
          <p:nvPr/>
        </p:nvSpPr>
        <p:spPr>
          <a:xfrm>
            <a:off x="5762962" y="691072"/>
            <a:ext cx="3242448" cy="1807120"/>
          </a:xfrm>
          <a:prstGeom prst="rect">
            <a:avLst/>
          </a:prstGeom>
          <a:blipFill>
            <a:blip r:embed="rId2"/>
            <a:stretch>
              <a:fillRect/>
            </a:stretch>
          </a:blipFill>
          <a:ln>
            <a:noFill/>
          </a:ln>
        </p:spPr>
      </p:sp>
      <p:pic>
        <p:nvPicPr>
          <p:cNvPr id="19" name="Picture 18" descr="Dattoo.jpg"/>
          <p:cNvPicPr>
            <a:picLocks noChangeAspect="1"/>
          </p:cNvPicPr>
          <p:nvPr/>
        </p:nvPicPr>
        <p:blipFill>
          <a:blip r:embed="rId7"/>
          <a:srcRect b="7191"/>
          <a:stretch>
            <a:fillRect/>
          </a:stretch>
        </p:blipFill>
        <p:spPr>
          <a:xfrm>
            <a:off x="5953292" y="794469"/>
            <a:ext cx="2860655" cy="1593932"/>
          </a:xfrm>
          <a:prstGeom prst="rect">
            <a:avLst/>
          </a:prstGeom>
        </p:spPr>
      </p:pic>
      <p:pic>
        <p:nvPicPr>
          <p:cNvPr id="21" name="Picture 20" descr="Augmented-reality-001.jpg"/>
          <p:cNvPicPr>
            <a:picLocks noChangeAspect="1"/>
          </p:cNvPicPr>
          <p:nvPr/>
        </p:nvPicPr>
        <p:blipFill>
          <a:blip r:embed="rId8"/>
          <a:srcRect b="3183"/>
          <a:stretch>
            <a:fillRect/>
          </a:stretch>
        </p:blipFill>
        <p:spPr>
          <a:xfrm>
            <a:off x="3100587" y="824892"/>
            <a:ext cx="2616048" cy="1519663"/>
          </a:xfrm>
          <a:prstGeom prst="rect">
            <a:avLst/>
          </a:prstGeom>
        </p:spPr>
      </p:pic>
      <p:pic>
        <p:nvPicPr>
          <p:cNvPr id="23" name="Picture 22" descr="future_interface.jpg"/>
          <p:cNvPicPr>
            <a:picLocks noChangeAspect="1"/>
          </p:cNvPicPr>
          <p:nvPr/>
        </p:nvPicPr>
        <p:blipFill>
          <a:blip r:embed="rId9"/>
          <a:stretch>
            <a:fillRect/>
          </a:stretch>
        </p:blipFill>
        <p:spPr>
          <a:xfrm>
            <a:off x="4765157" y="2769704"/>
            <a:ext cx="1869149" cy="1827781"/>
          </a:xfrm>
          <a:prstGeom prst="rect">
            <a:avLst/>
          </a:prstGeom>
        </p:spPr>
      </p:pic>
      <p:sp>
        <p:nvSpPr>
          <p:cNvPr id="20"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79</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8773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hape 490"/>
          <p:cNvSpPr txBox="1"/>
          <p:nvPr/>
        </p:nvSpPr>
        <p:spPr>
          <a:xfrm>
            <a:off x="322375" y="99187"/>
            <a:ext cx="8528399" cy="553968"/>
          </a:xfrm>
          <a:prstGeom prst="rect">
            <a:avLst/>
          </a:prstGeom>
          <a:noFill/>
        </p:spPr>
        <p:txBody>
          <a:bodyPr lIns="91425" tIns="91425" rIns="91425" bIns="91425" anchor="t" anchorCtr="0">
            <a:spAutoFit/>
          </a:bodyPr>
          <a:lstStyle/>
          <a:p>
            <a:pPr lvl="0" rtl="0">
              <a:buClr>
                <a:srgbClr val="000000"/>
              </a:buClr>
              <a:buSzPct val="45833"/>
              <a:buFont typeface="Arial"/>
              <a:buNone/>
            </a:pPr>
            <a:r>
              <a:rPr lang="en-CA" sz="2400" dirty="0" smtClean="0">
                <a:solidFill>
                  <a:srgbClr val="31859C"/>
                </a:solidFill>
              </a:rPr>
              <a:t>Early Results</a:t>
            </a:r>
            <a:endParaRPr lang="x-none" sz="2400" dirty="0">
              <a:solidFill>
                <a:srgbClr val="31859C"/>
              </a:solidFill>
            </a:endParaRPr>
          </a:p>
        </p:txBody>
      </p:sp>
      <p:sp>
        <p:nvSpPr>
          <p:cNvPr id="2" name="Rectangle 1"/>
          <p:cNvSpPr/>
          <p:nvPr/>
        </p:nvSpPr>
        <p:spPr>
          <a:xfrm>
            <a:off x="2136296" y="752493"/>
            <a:ext cx="4611867" cy="369332"/>
          </a:xfrm>
          <a:prstGeom prst="rect">
            <a:avLst/>
          </a:prstGeom>
        </p:spPr>
        <p:txBody>
          <a:bodyPr wrap="square">
            <a:spAutoFit/>
          </a:bodyPr>
          <a:lstStyle/>
          <a:p>
            <a:r>
              <a:rPr lang="en-US" b="1" dirty="0">
                <a:solidFill>
                  <a:schemeClr val="accent6">
                    <a:lumMod val="75000"/>
                  </a:schemeClr>
                </a:solidFill>
                <a:latin typeface="Helvetica LT Std Light" charset="0"/>
                <a:ea typeface="ＭＳ Ｐゴシック" charset="0"/>
                <a:cs typeface="ＭＳ Ｐゴシック" charset="0"/>
              </a:rPr>
              <a:t>Taxonomy of Global Solution Networks</a:t>
            </a:r>
            <a:endParaRPr lang="en-US" b="1" dirty="0">
              <a:solidFill>
                <a:schemeClr val="accent6">
                  <a:lumMod val="75000"/>
                </a:schemeClr>
              </a:solidFill>
            </a:endParaRPr>
          </a:p>
        </p:txBody>
      </p:sp>
      <p:pic>
        <p:nvPicPr>
          <p:cNvPr id="7"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43793" y="1243706"/>
            <a:ext cx="3996871" cy="182645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1102953" y="3418373"/>
            <a:ext cx="6967242" cy="1323439"/>
          </a:xfrm>
          <a:prstGeom prst="rect">
            <a:avLst/>
          </a:prstGeom>
          <a:noFill/>
          <a:ln w="28575">
            <a:solidFill>
              <a:schemeClr val="accent5">
                <a:lumMod val="75000"/>
              </a:schemeClr>
            </a:solidFill>
          </a:ln>
        </p:spPr>
        <p:txBody>
          <a:bodyPr wrap="square" rtlCol="0">
            <a:spAutoFit/>
          </a:bodyPr>
          <a:lstStyle/>
          <a:p>
            <a:r>
              <a:rPr lang="en-US" sz="1600" b="1" dirty="0" smtClean="0"/>
              <a:t>Global Solution Networks </a:t>
            </a:r>
            <a:r>
              <a:rPr lang="en-US" sz="1600" dirty="0" smtClean="0"/>
              <a:t>have 4 characteristics:</a:t>
            </a:r>
          </a:p>
          <a:p>
            <a:pPr marL="1087438" indent="-285750">
              <a:buFont typeface="Arial" panose="020B0604020202020204" pitchFamily="34" charset="0"/>
              <a:buChar char="•"/>
            </a:pPr>
            <a:r>
              <a:rPr lang="en-US" sz="1600" dirty="0" smtClean="0"/>
              <a:t>They </a:t>
            </a:r>
            <a:r>
              <a:rPr lang="en-US" sz="1600" dirty="0"/>
              <a:t>involve civil society, business and </a:t>
            </a:r>
            <a:r>
              <a:rPr lang="en-US" sz="1600" dirty="0" smtClean="0"/>
              <a:t>government</a:t>
            </a:r>
          </a:p>
          <a:p>
            <a:pPr marL="1087438" indent="-285750">
              <a:buFont typeface="Arial" panose="020B0604020202020204" pitchFamily="34" charset="0"/>
              <a:buChar char="•"/>
            </a:pPr>
            <a:r>
              <a:rPr lang="en-US" sz="1600" dirty="0" smtClean="0"/>
              <a:t>They </a:t>
            </a:r>
            <a:r>
              <a:rPr lang="en-US" sz="1600" dirty="0"/>
              <a:t>attack a global </a:t>
            </a:r>
            <a:r>
              <a:rPr lang="en-US" sz="1600" dirty="0" smtClean="0"/>
              <a:t>problem</a:t>
            </a:r>
          </a:p>
          <a:p>
            <a:pPr marL="1087438" indent="-285750">
              <a:buFont typeface="Arial" panose="020B0604020202020204" pitchFamily="34" charset="0"/>
              <a:buChar char="•"/>
            </a:pPr>
            <a:r>
              <a:rPr lang="en-US" sz="1600" dirty="0" smtClean="0"/>
              <a:t>They </a:t>
            </a:r>
            <a:r>
              <a:rPr lang="en-US" sz="1600" dirty="0"/>
              <a:t>make the most of the Internet and digital </a:t>
            </a:r>
            <a:r>
              <a:rPr lang="en-US" sz="1600" dirty="0" smtClean="0"/>
              <a:t>tools</a:t>
            </a:r>
          </a:p>
          <a:p>
            <a:pPr marL="1087438" indent="-285750">
              <a:buFont typeface="Arial" panose="020B0604020202020204" pitchFamily="34" charset="0"/>
              <a:buChar char="•"/>
            </a:pPr>
            <a:r>
              <a:rPr lang="en-US" sz="1600" dirty="0" smtClean="0"/>
              <a:t>They </a:t>
            </a:r>
            <a:r>
              <a:rPr lang="en-US" sz="1600" dirty="0"/>
              <a:t>are not controlled by states or </a:t>
            </a:r>
            <a:r>
              <a:rPr lang="en-US" sz="1600" dirty="0" smtClean="0"/>
              <a:t>corporations</a:t>
            </a:r>
            <a:endParaRPr lang="en-US" sz="1600" dirty="0"/>
          </a:p>
        </p:txBody>
      </p:sp>
      <p:pic>
        <p:nvPicPr>
          <p:cNvPr id="8" name="Picture 7" descr="GSN Logo tight font.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9"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8</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64260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hape 499"/>
          <p:cNvSpPr/>
          <p:nvPr/>
        </p:nvSpPr>
        <p:spPr>
          <a:xfrm>
            <a:off x="1208010" y="833425"/>
            <a:ext cx="6134940" cy="4139335"/>
          </a:xfrm>
          <a:prstGeom prst="rect">
            <a:avLst/>
          </a:prstGeom>
          <a:blipFill>
            <a:blip r:embed="rId3"/>
            <a:stretch>
              <a:fillRect/>
            </a:stretch>
          </a:blipFill>
          <a:ln>
            <a:noFill/>
          </a:ln>
        </p:spPr>
      </p:sp>
      <p:sp>
        <p:nvSpPr>
          <p:cNvPr id="6" name="Shape 406"/>
          <p:cNvSpPr txBox="1"/>
          <p:nvPr/>
        </p:nvSpPr>
        <p:spPr>
          <a:xfrm>
            <a:off x="234950" y="0"/>
            <a:ext cx="7246747"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When it comes to solving global problems, the most advanced technologies are not always the best ones</a:t>
            </a:r>
          </a:p>
        </p:txBody>
      </p:sp>
      <p:pic>
        <p:nvPicPr>
          <p:cNvPr id="8" name="Picture 7" descr="Digital Study Hall.tiff"/>
          <p:cNvPicPr>
            <a:picLocks noChangeAspect="1"/>
          </p:cNvPicPr>
          <p:nvPr/>
        </p:nvPicPr>
        <p:blipFill>
          <a:blip r:embed="rId4"/>
          <a:stretch>
            <a:fillRect/>
          </a:stretch>
        </p:blipFill>
        <p:spPr>
          <a:xfrm>
            <a:off x="1565028" y="1072693"/>
            <a:ext cx="5436389" cy="3659209"/>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80</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hape 406"/>
          <p:cNvSpPr txBox="1"/>
          <p:nvPr/>
        </p:nvSpPr>
        <p:spPr>
          <a:xfrm>
            <a:off x="234950" y="0"/>
            <a:ext cx="7246747"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The mobile phone is the most talked about technology for </a:t>
            </a:r>
            <a:r>
              <a:rPr lang="en-CA" sz="2400" dirty="0" err="1" smtClean="0">
                <a:solidFill>
                  <a:srgbClr val="3C3C3C"/>
                </a:solidFill>
                <a:latin typeface="Calibri"/>
                <a:cs typeface="Calibri"/>
              </a:rPr>
              <a:t>GSNs</a:t>
            </a:r>
            <a:r>
              <a:rPr lang="en-CA" sz="2400" dirty="0" smtClean="0">
                <a:solidFill>
                  <a:srgbClr val="3C3C3C"/>
                </a:solidFill>
                <a:latin typeface="Calibri"/>
                <a:cs typeface="Calibri"/>
              </a:rPr>
              <a:t>, and for good reasons</a:t>
            </a:r>
          </a:p>
        </p:txBody>
      </p:sp>
      <p:sp>
        <p:nvSpPr>
          <p:cNvPr id="5" name="Shape 380"/>
          <p:cNvSpPr/>
          <p:nvPr/>
        </p:nvSpPr>
        <p:spPr>
          <a:xfrm>
            <a:off x="263349" y="947350"/>
            <a:ext cx="5350225" cy="3744103"/>
          </a:xfrm>
          <a:prstGeom prst="rect">
            <a:avLst/>
          </a:prstGeom>
          <a:blipFill>
            <a:blip r:embed="rId3"/>
            <a:stretch>
              <a:fillRect/>
            </a:stretch>
          </a:blipFill>
          <a:ln>
            <a:noFill/>
          </a:ln>
        </p:spPr>
      </p:sp>
      <p:sp>
        <p:nvSpPr>
          <p:cNvPr id="7" name="Shape 381"/>
          <p:cNvSpPr/>
          <p:nvPr/>
        </p:nvSpPr>
        <p:spPr>
          <a:xfrm>
            <a:off x="584647" y="1198466"/>
            <a:ext cx="4707630" cy="3253439"/>
          </a:xfrm>
          <a:prstGeom prst="rect">
            <a:avLst/>
          </a:prstGeom>
          <a:blipFill>
            <a:blip r:embed="rId4"/>
            <a:stretch>
              <a:fillRect/>
            </a:stretch>
          </a:blipFill>
          <a:ln>
            <a:noFill/>
          </a:ln>
        </p:spPr>
      </p:sp>
      <p:pic>
        <p:nvPicPr>
          <p:cNvPr id="10" name="Picture 9" descr="Picture 20.png"/>
          <p:cNvPicPr>
            <a:picLocks noChangeAspect="1"/>
          </p:cNvPicPr>
          <p:nvPr/>
        </p:nvPicPr>
        <p:blipFill>
          <a:blip r:embed="rId5" cstate="print"/>
          <a:stretch>
            <a:fillRect/>
          </a:stretch>
        </p:blipFill>
        <p:spPr>
          <a:xfrm>
            <a:off x="6370545" y="2273753"/>
            <a:ext cx="2057400" cy="698047"/>
          </a:xfrm>
          <a:prstGeom prst="rect">
            <a:avLst/>
          </a:prstGeom>
        </p:spPr>
      </p:pic>
      <p:pic>
        <p:nvPicPr>
          <p:cNvPr id="11" name="Picture 10" descr="Picture 20.png"/>
          <p:cNvPicPr>
            <a:picLocks noChangeAspect="1"/>
          </p:cNvPicPr>
          <p:nvPr/>
        </p:nvPicPr>
        <p:blipFill>
          <a:blip r:embed="rId6" cstate="print"/>
          <a:stretch>
            <a:fillRect/>
          </a:stretch>
        </p:blipFill>
        <p:spPr>
          <a:xfrm>
            <a:off x="5897717" y="1167423"/>
            <a:ext cx="1879600" cy="887003"/>
          </a:xfrm>
          <a:prstGeom prst="rect">
            <a:avLst/>
          </a:prstGeom>
        </p:spPr>
      </p:pic>
      <p:pic>
        <p:nvPicPr>
          <p:cNvPr id="12" name="Picture 11" descr="Picture 22.png"/>
          <p:cNvPicPr>
            <a:picLocks noChangeAspect="1"/>
          </p:cNvPicPr>
          <p:nvPr/>
        </p:nvPicPr>
        <p:blipFill>
          <a:blip r:embed="rId7" cstate="print"/>
          <a:stretch>
            <a:fillRect/>
          </a:stretch>
        </p:blipFill>
        <p:spPr>
          <a:xfrm>
            <a:off x="6370545" y="3240440"/>
            <a:ext cx="2309813" cy="302860"/>
          </a:xfrm>
          <a:prstGeom prst="rect">
            <a:avLst/>
          </a:prstGeom>
        </p:spPr>
      </p:pic>
      <p:pic>
        <p:nvPicPr>
          <p:cNvPr id="13" name="Picture 12" descr="Picture 15.png"/>
          <p:cNvPicPr>
            <a:picLocks noChangeAspect="1"/>
          </p:cNvPicPr>
          <p:nvPr/>
        </p:nvPicPr>
        <p:blipFill>
          <a:blip r:embed="rId8" cstate="print"/>
          <a:stretch>
            <a:fillRect/>
          </a:stretch>
        </p:blipFill>
        <p:spPr>
          <a:xfrm>
            <a:off x="6348320" y="3819949"/>
            <a:ext cx="2332038" cy="412692"/>
          </a:xfrm>
          <a:prstGeom prst="rect">
            <a:avLst/>
          </a:prstGeom>
        </p:spPr>
      </p:pic>
      <p:pic>
        <p:nvPicPr>
          <p:cNvPr id="14" name="Picture 13" descr="cloud-logo.jpg"/>
          <p:cNvPicPr>
            <a:picLocks noChangeAspect="1"/>
          </p:cNvPicPr>
          <p:nvPr/>
        </p:nvPicPr>
        <p:blipFill>
          <a:blip r:embed="rId9"/>
          <a:stretch>
            <a:fillRect/>
          </a:stretch>
        </p:blipFill>
        <p:spPr>
          <a:xfrm>
            <a:off x="7955117" y="1100582"/>
            <a:ext cx="1120170" cy="985749"/>
          </a:xfrm>
          <a:prstGeom prst="rect">
            <a:avLst/>
          </a:prstGeom>
        </p:spPr>
      </p:pic>
      <p:sp>
        <p:nvSpPr>
          <p:cNvPr id="1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81</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Shape 437"/>
          <p:cNvSpPr/>
          <p:nvPr/>
        </p:nvSpPr>
        <p:spPr>
          <a:xfrm>
            <a:off x="5652548" y="2875105"/>
            <a:ext cx="2900220" cy="1899421"/>
          </a:xfrm>
          <a:prstGeom prst="rect">
            <a:avLst/>
          </a:prstGeom>
          <a:blipFill>
            <a:blip r:embed="rId3"/>
            <a:stretch>
              <a:fillRect/>
            </a:stretch>
          </a:blipFill>
          <a:ln>
            <a:noFill/>
          </a:ln>
        </p:spPr>
      </p:sp>
      <p:sp>
        <p:nvSpPr>
          <p:cNvPr id="17" name="Shape 437"/>
          <p:cNvSpPr/>
          <p:nvPr/>
        </p:nvSpPr>
        <p:spPr>
          <a:xfrm>
            <a:off x="5659438" y="997520"/>
            <a:ext cx="2900220" cy="1899421"/>
          </a:xfrm>
          <a:prstGeom prst="rect">
            <a:avLst/>
          </a:prstGeom>
          <a:blipFill>
            <a:blip r:embed="rId3"/>
            <a:stretch>
              <a:fillRect/>
            </a:stretch>
          </a:blipFill>
          <a:ln>
            <a:noFill/>
          </a:ln>
        </p:spPr>
      </p:sp>
      <p:pic>
        <p:nvPicPr>
          <p:cNvPr id="14" name="Picture 13" descr="witness2.jpeg"/>
          <p:cNvPicPr>
            <a:picLocks noChangeAspect="1"/>
          </p:cNvPicPr>
          <p:nvPr/>
        </p:nvPicPr>
        <p:blipFill>
          <a:blip r:embed="rId4"/>
          <a:stretch>
            <a:fillRect/>
          </a:stretch>
        </p:blipFill>
        <p:spPr>
          <a:xfrm>
            <a:off x="5927234" y="1153593"/>
            <a:ext cx="2393840" cy="1607542"/>
          </a:xfrm>
          <a:prstGeom prst="rect">
            <a:avLst/>
          </a:prstGeom>
        </p:spPr>
      </p:pic>
      <p:pic>
        <p:nvPicPr>
          <p:cNvPr id="15" name="Picture 14" descr="witness3.jpg"/>
          <p:cNvPicPr>
            <a:picLocks noChangeAspect="1"/>
          </p:cNvPicPr>
          <p:nvPr/>
        </p:nvPicPr>
        <p:blipFill>
          <a:blip r:embed="rId5"/>
          <a:stretch>
            <a:fillRect/>
          </a:stretch>
        </p:blipFill>
        <p:spPr>
          <a:xfrm>
            <a:off x="5916561" y="3014146"/>
            <a:ext cx="2433420" cy="1622280"/>
          </a:xfrm>
          <a:prstGeom prst="rect">
            <a:avLst/>
          </a:prstGeom>
        </p:spPr>
      </p:pic>
      <p:sp>
        <p:nvSpPr>
          <p:cNvPr id="18" name="Shape 499"/>
          <p:cNvSpPr/>
          <p:nvPr/>
        </p:nvSpPr>
        <p:spPr>
          <a:xfrm>
            <a:off x="322377" y="950828"/>
            <a:ext cx="5330173" cy="3742830"/>
          </a:xfrm>
          <a:prstGeom prst="rect">
            <a:avLst/>
          </a:prstGeom>
          <a:blipFill>
            <a:blip r:embed="rId3"/>
            <a:stretch>
              <a:fillRect/>
            </a:stretch>
          </a:blipFill>
          <a:ln>
            <a:noFill/>
          </a:ln>
        </p:spPr>
      </p:sp>
      <p:pic>
        <p:nvPicPr>
          <p:cNvPr id="20" name="Picture 19" descr="witness4.tiff"/>
          <p:cNvPicPr>
            <a:picLocks noChangeAspect="1"/>
          </p:cNvPicPr>
          <p:nvPr/>
        </p:nvPicPr>
        <p:blipFill>
          <a:blip r:embed="rId6"/>
          <a:srcRect l="9730" r="10629"/>
          <a:stretch>
            <a:fillRect/>
          </a:stretch>
        </p:blipFill>
        <p:spPr>
          <a:xfrm>
            <a:off x="640370" y="1174935"/>
            <a:ext cx="4698878" cy="3272069"/>
          </a:xfrm>
          <a:prstGeom prst="rect">
            <a:avLst/>
          </a:prstGeom>
        </p:spPr>
      </p:pic>
      <p:sp>
        <p:nvSpPr>
          <p:cNvPr id="10" name="Shape 406"/>
          <p:cNvSpPr txBox="1"/>
          <p:nvPr/>
        </p:nvSpPr>
        <p:spPr>
          <a:xfrm>
            <a:off x="234950" y="0"/>
            <a:ext cx="7716354"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Mobile phones empower citizen journalists and human rights activists to bear witness</a:t>
            </a:r>
            <a:endParaRPr lang="x-none" sz="2400" dirty="0">
              <a:solidFill>
                <a:srgbClr val="3C3C3C"/>
              </a:solidFill>
              <a:latin typeface="Calibri"/>
              <a:cs typeface="Calibri"/>
            </a:endParaRPr>
          </a:p>
        </p:txBody>
      </p:sp>
      <p:sp>
        <p:nvSpPr>
          <p:cNvPr id="9"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82</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0936567"/>
      </p:ext>
    </p:extLst>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hape 406"/>
          <p:cNvSpPr txBox="1"/>
          <p:nvPr/>
        </p:nvSpPr>
        <p:spPr>
          <a:xfrm>
            <a:off x="234950" y="0"/>
            <a:ext cx="7246747"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Mobile phones are at the center of efforts to provide financial services to the world’s unbanked citizens</a:t>
            </a:r>
            <a:endParaRPr lang="x-none" sz="2400" dirty="0">
              <a:solidFill>
                <a:srgbClr val="3C3C3C"/>
              </a:solidFill>
              <a:latin typeface="Calibri"/>
              <a:cs typeface="Calibri"/>
            </a:endParaRPr>
          </a:p>
        </p:txBody>
      </p:sp>
      <p:sp>
        <p:nvSpPr>
          <p:cNvPr id="14" name="Shape 499"/>
          <p:cNvSpPr/>
          <p:nvPr/>
        </p:nvSpPr>
        <p:spPr>
          <a:xfrm>
            <a:off x="275751" y="758728"/>
            <a:ext cx="6305706" cy="4377056"/>
          </a:xfrm>
          <a:prstGeom prst="rect">
            <a:avLst/>
          </a:prstGeom>
          <a:blipFill>
            <a:blip r:embed="rId3"/>
            <a:stretch>
              <a:fillRect/>
            </a:stretch>
          </a:blipFill>
          <a:ln>
            <a:noFill/>
          </a:ln>
        </p:spPr>
      </p:sp>
      <p:pic>
        <p:nvPicPr>
          <p:cNvPr id="16" name="Picture 15" descr="m-pesa1.tiff"/>
          <p:cNvPicPr>
            <a:picLocks noChangeAspect="1"/>
          </p:cNvPicPr>
          <p:nvPr/>
        </p:nvPicPr>
        <p:blipFill>
          <a:blip r:embed="rId4"/>
          <a:stretch>
            <a:fillRect/>
          </a:stretch>
        </p:blipFill>
        <p:spPr>
          <a:xfrm>
            <a:off x="645037" y="1007575"/>
            <a:ext cx="5587801" cy="3866217"/>
          </a:xfrm>
          <a:prstGeom prst="rect">
            <a:avLst/>
          </a:prstGeom>
        </p:spPr>
      </p:pic>
      <p:sp>
        <p:nvSpPr>
          <p:cNvPr id="18" name="Shape 437"/>
          <p:cNvSpPr/>
          <p:nvPr/>
        </p:nvSpPr>
        <p:spPr>
          <a:xfrm>
            <a:off x="6581456" y="2806514"/>
            <a:ext cx="2434467" cy="2204224"/>
          </a:xfrm>
          <a:prstGeom prst="rect">
            <a:avLst/>
          </a:prstGeom>
          <a:blipFill>
            <a:blip r:embed="rId3"/>
            <a:stretch>
              <a:fillRect/>
            </a:stretch>
          </a:blipFill>
          <a:ln>
            <a:noFill/>
          </a:ln>
        </p:spPr>
      </p:sp>
      <p:sp>
        <p:nvSpPr>
          <p:cNvPr id="22" name="Shape 437"/>
          <p:cNvSpPr/>
          <p:nvPr/>
        </p:nvSpPr>
        <p:spPr>
          <a:xfrm>
            <a:off x="6581456" y="803211"/>
            <a:ext cx="2434467" cy="1990784"/>
          </a:xfrm>
          <a:prstGeom prst="rect">
            <a:avLst/>
          </a:prstGeom>
          <a:blipFill>
            <a:blip r:embed="rId3"/>
            <a:stretch>
              <a:fillRect/>
            </a:stretch>
          </a:blipFill>
          <a:ln>
            <a:noFill/>
          </a:ln>
        </p:spPr>
      </p:sp>
      <p:pic>
        <p:nvPicPr>
          <p:cNvPr id="23" name="Picture 22" descr="m-pesa-cell-phone.jpg"/>
          <p:cNvPicPr>
            <a:picLocks noChangeAspect="1"/>
          </p:cNvPicPr>
          <p:nvPr/>
        </p:nvPicPr>
        <p:blipFill>
          <a:blip r:embed="rId5"/>
          <a:stretch>
            <a:fillRect/>
          </a:stretch>
        </p:blipFill>
        <p:spPr>
          <a:xfrm>
            <a:off x="6783493" y="1007575"/>
            <a:ext cx="2022984" cy="1517238"/>
          </a:xfrm>
          <a:prstGeom prst="rect">
            <a:avLst/>
          </a:prstGeom>
        </p:spPr>
      </p:pic>
      <p:pic>
        <p:nvPicPr>
          <p:cNvPr id="24" name="Picture 23" descr="m-pesa2.jpg"/>
          <p:cNvPicPr>
            <a:picLocks noChangeAspect="1"/>
          </p:cNvPicPr>
          <p:nvPr/>
        </p:nvPicPr>
        <p:blipFill>
          <a:blip r:embed="rId6"/>
          <a:srcRect l="8193" r="7834"/>
          <a:stretch>
            <a:fillRect/>
          </a:stretch>
        </p:blipFill>
        <p:spPr>
          <a:xfrm>
            <a:off x="6759411" y="2993372"/>
            <a:ext cx="2070713" cy="1849442"/>
          </a:xfrm>
          <a:prstGeom prst="rect">
            <a:avLst/>
          </a:prstGeom>
        </p:spPr>
      </p:pic>
      <p:sp>
        <p:nvSpPr>
          <p:cNvPr id="9"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83</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66431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Shape 499"/>
          <p:cNvSpPr/>
          <p:nvPr/>
        </p:nvSpPr>
        <p:spPr>
          <a:xfrm>
            <a:off x="4782161" y="3009218"/>
            <a:ext cx="3066667" cy="2040114"/>
          </a:xfrm>
          <a:prstGeom prst="rect">
            <a:avLst/>
          </a:prstGeom>
          <a:blipFill>
            <a:blip r:embed="rId3"/>
            <a:stretch>
              <a:fillRect/>
            </a:stretch>
          </a:blipFill>
          <a:ln>
            <a:noFill/>
          </a:ln>
        </p:spPr>
      </p:sp>
      <p:sp>
        <p:nvSpPr>
          <p:cNvPr id="5" name="Shape 499"/>
          <p:cNvSpPr/>
          <p:nvPr/>
        </p:nvSpPr>
        <p:spPr>
          <a:xfrm>
            <a:off x="1293673" y="839947"/>
            <a:ext cx="3066667" cy="2040114"/>
          </a:xfrm>
          <a:prstGeom prst="rect">
            <a:avLst/>
          </a:prstGeom>
          <a:blipFill>
            <a:blip r:embed="rId3"/>
            <a:stretch>
              <a:fillRect/>
            </a:stretch>
          </a:blipFill>
          <a:ln>
            <a:noFill/>
          </a:ln>
        </p:spPr>
      </p:sp>
      <p:pic>
        <p:nvPicPr>
          <p:cNvPr id="6" name="Picture 5" descr="Commodities.jpeg"/>
          <p:cNvPicPr>
            <a:picLocks noChangeAspect="1"/>
          </p:cNvPicPr>
          <p:nvPr/>
        </p:nvPicPr>
        <p:blipFill>
          <a:blip r:embed="rId4"/>
          <a:stretch>
            <a:fillRect/>
          </a:stretch>
        </p:blipFill>
        <p:spPr>
          <a:xfrm>
            <a:off x="5012758" y="3148861"/>
            <a:ext cx="2626980" cy="1748136"/>
          </a:xfrm>
          <a:prstGeom prst="rect">
            <a:avLst/>
          </a:prstGeom>
        </p:spPr>
      </p:pic>
      <p:sp>
        <p:nvSpPr>
          <p:cNvPr id="13" name="Shape 499"/>
          <p:cNvSpPr/>
          <p:nvPr/>
        </p:nvSpPr>
        <p:spPr>
          <a:xfrm>
            <a:off x="1293673" y="2999138"/>
            <a:ext cx="3066667" cy="2040114"/>
          </a:xfrm>
          <a:prstGeom prst="rect">
            <a:avLst/>
          </a:prstGeom>
          <a:blipFill>
            <a:blip r:embed="rId3"/>
            <a:stretch>
              <a:fillRect/>
            </a:stretch>
          </a:blipFill>
          <a:ln>
            <a:noFill/>
          </a:ln>
        </p:spPr>
      </p:sp>
      <p:sp>
        <p:nvSpPr>
          <p:cNvPr id="15" name="Shape 499"/>
          <p:cNvSpPr/>
          <p:nvPr/>
        </p:nvSpPr>
        <p:spPr>
          <a:xfrm>
            <a:off x="4782161" y="850027"/>
            <a:ext cx="3066667" cy="2040114"/>
          </a:xfrm>
          <a:prstGeom prst="rect">
            <a:avLst/>
          </a:prstGeom>
          <a:blipFill>
            <a:blip r:embed="rId3"/>
            <a:stretch>
              <a:fillRect/>
            </a:stretch>
          </a:blipFill>
          <a:ln>
            <a:noFill/>
          </a:ln>
        </p:spPr>
      </p:sp>
      <p:pic>
        <p:nvPicPr>
          <p:cNvPr id="19" name="Picture 18" descr="tsunami.jpg"/>
          <p:cNvPicPr>
            <a:picLocks noChangeAspect="1"/>
          </p:cNvPicPr>
          <p:nvPr/>
        </p:nvPicPr>
        <p:blipFill>
          <a:blip r:embed="rId5"/>
          <a:stretch>
            <a:fillRect/>
          </a:stretch>
        </p:blipFill>
        <p:spPr>
          <a:xfrm>
            <a:off x="5017314" y="983436"/>
            <a:ext cx="2622424" cy="1753026"/>
          </a:xfrm>
          <a:prstGeom prst="rect">
            <a:avLst/>
          </a:prstGeom>
        </p:spPr>
      </p:pic>
      <p:pic>
        <p:nvPicPr>
          <p:cNvPr id="20" name="Picture 19" descr="mobile voting.jpg"/>
          <p:cNvPicPr>
            <a:picLocks noChangeAspect="1"/>
          </p:cNvPicPr>
          <p:nvPr/>
        </p:nvPicPr>
        <p:blipFill>
          <a:blip r:embed="rId6"/>
          <a:stretch>
            <a:fillRect/>
          </a:stretch>
        </p:blipFill>
        <p:spPr>
          <a:xfrm>
            <a:off x="1495254" y="3166214"/>
            <a:ext cx="2626980" cy="1710623"/>
          </a:xfrm>
          <a:prstGeom prst="rect">
            <a:avLst/>
          </a:prstGeom>
        </p:spPr>
      </p:pic>
      <p:pic>
        <p:nvPicPr>
          <p:cNvPr id="21" name="Picture 20" descr="mobile gov.jpg"/>
          <p:cNvPicPr>
            <a:picLocks noChangeAspect="1"/>
          </p:cNvPicPr>
          <p:nvPr/>
        </p:nvPicPr>
        <p:blipFill>
          <a:blip r:embed="rId7"/>
          <a:stretch>
            <a:fillRect/>
          </a:stretch>
        </p:blipFill>
        <p:spPr>
          <a:xfrm>
            <a:off x="1495254" y="987591"/>
            <a:ext cx="2603770" cy="1690869"/>
          </a:xfrm>
          <a:prstGeom prst="rect">
            <a:avLst/>
          </a:prstGeom>
        </p:spPr>
      </p:pic>
      <p:sp>
        <p:nvSpPr>
          <p:cNvPr id="12" name="Shape 406"/>
          <p:cNvSpPr txBox="1"/>
          <p:nvPr/>
        </p:nvSpPr>
        <p:spPr>
          <a:xfrm>
            <a:off x="234950" y="0"/>
            <a:ext cx="7812410"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Mobile phones have become a key channel for accessing public services, especially for rural villagers</a:t>
            </a:r>
            <a:endParaRPr lang="x-none" sz="2400" dirty="0">
              <a:solidFill>
                <a:srgbClr val="3C3C3C"/>
              </a:solidFill>
              <a:latin typeface="Calibri"/>
              <a:cs typeface="Calibri"/>
            </a:endParaRPr>
          </a:p>
        </p:txBody>
      </p:sp>
      <p:sp>
        <p:nvSpPr>
          <p:cNvPr id="11"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84</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66431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hape 499"/>
          <p:cNvSpPr/>
          <p:nvPr/>
        </p:nvSpPr>
        <p:spPr>
          <a:xfrm>
            <a:off x="376541" y="794320"/>
            <a:ext cx="5358297" cy="4024086"/>
          </a:xfrm>
          <a:prstGeom prst="rect">
            <a:avLst/>
          </a:prstGeom>
          <a:blipFill>
            <a:blip r:embed="rId3"/>
            <a:stretch>
              <a:fillRect/>
            </a:stretch>
          </a:blipFill>
          <a:ln>
            <a:noFill/>
          </a:ln>
        </p:spPr>
      </p:sp>
      <p:pic>
        <p:nvPicPr>
          <p:cNvPr id="6" name="Picture 5" descr="m-health.jpeg"/>
          <p:cNvPicPr>
            <a:picLocks noChangeAspect="1"/>
          </p:cNvPicPr>
          <p:nvPr/>
        </p:nvPicPr>
        <p:blipFill>
          <a:blip r:embed="rId4"/>
          <a:stretch>
            <a:fillRect/>
          </a:stretch>
        </p:blipFill>
        <p:spPr>
          <a:xfrm>
            <a:off x="679055" y="1016087"/>
            <a:ext cx="4767278" cy="3575459"/>
          </a:xfrm>
          <a:prstGeom prst="rect">
            <a:avLst/>
          </a:prstGeom>
        </p:spPr>
      </p:pic>
      <p:sp>
        <p:nvSpPr>
          <p:cNvPr id="7" name="Shape 437"/>
          <p:cNvSpPr/>
          <p:nvPr/>
        </p:nvSpPr>
        <p:spPr>
          <a:xfrm>
            <a:off x="5896097" y="2763270"/>
            <a:ext cx="2954677" cy="2020783"/>
          </a:xfrm>
          <a:prstGeom prst="rect">
            <a:avLst/>
          </a:prstGeom>
          <a:blipFill>
            <a:blip r:embed="rId3"/>
            <a:stretch>
              <a:fillRect/>
            </a:stretch>
          </a:blipFill>
          <a:ln>
            <a:noFill/>
          </a:ln>
        </p:spPr>
      </p:sp>
      <p:sp>
        <p:nvSpPr>
          <p:cNvPr id="10" name="Shape 437"/>
          <p:cNvSpPr/>
          <p:nvPr/>
        </p:nvSpPr>
        <p:spPr>
          <a:xfrm>
            <a:off x="5896097" y="853133"/>
            <a:ext cx="2954677" cy="1769017"/>
          </a:xfrm>
          <a:prstGeom prst="rect">
            <a:avLst/>
          </a:prstGeom>
          <a:blipFill>
            <a:blip r:embed="rId3"/>
            <a:stretch>
              <a:fillRect/>
            </a:stretch>
          </a:blipFill>
          <a:ln>
            <a:noFill/>
          </a:ln>
        </p:spPr>
      </p:sp>
      <p:pic>
        <p:nvPicPr>
          <p:cNvPr id="11" name="Picture 10" descr="MobileHealthMonitor.jpg"/>
          <p:cNvPicPr>
            <a:picLocks noChangeAspect="1"/>
          </p:cNvPicPr>
          <p:nvPr/>
        </p:nvPicPr>
        <p:blipFill>
          <a:blip r:embed="rId5"/>
          <a:srcRect l="8280" r="5607"/>
          <a:stretch>
            <a:fillRect/>
          </a:stretch>
        </p:blipFill>
        <p:spPr>
          <a:xfrm>
            <a:off x="6410121" y="989783"/>
            <a:ext cx="1945210" cy="1498849"/>
          </a:xfrm>
          <a:prstGeom prst="rect">
            <a:avLst/>
          </a:prstGeom>
        </p:spPr>
      </p:pic>
      <p:pic>
        <p:nvPicPr>
          <p:cNvPr id="12" name="Picture 11" descr="mobile health2 magpi.png"/>
          <p:cNvPicPr>
            <a:picLocks noChangeAspect="1"/>
          </p:cNvPicPr>
          <p:nvPr/>
        </p:nvPicPr>
        <p:blipFill>
          <a:blip r:embed="rId6"/>
          <a:stretch>
            <a:fillRect/>
          </a:stretch>
        </p:blipFill>
        <p:spPr>
          <a:xfrm>
            <a:off x="6039426" y="2899556"/>
            <a:ext cx="2705565" cy="1711564"/>
          </a:xfrm>
          <a:prstGeom prst="rect">
            <a:avLst/>
          </a:prstGeom>
        </p:spPr>
      </p:pic>
      <p:sp>
        <p:nvSpPr>
          <p:cNvPr id="13" name="Shape 406"/>
          <p:cNvSpPr txBox="1"/>
          <p:nvPr/>
        </p:nvSpPr>
        <p:spPr>
          <a:xfrm>
            <a:off x="234950" y="0"/>
            <a:ext cx="7716354"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Mobile phones offer considerable potential for improving access to health services</a:t>
            </a:r>
            <a:endParaRPr lang="x-none" sz="2400" dirty="0">
              <a:solidFill>
                <a:srgbClr val="3C3C3C"/>
              </a:solidFill>
              <a:latin typeface="Calibri"/>
              <a:cs typeface="Calibri"/>
            </a:endParaRPr>
          </a:p>
        </p:txBody>
      </p:sp>
      <p:sp>
        <p:nvSpPr>
          <p:cNvPr id="9"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85</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66431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hape 499"/>
          <p:cNvSpPr/>
          <p:nvPr/>
        </p:nvSpPr>
        <p:spPr>
          <a:xfrm>
            <a:off x="5425362" y="976654"/>
            <a:ext cx="3817362" cy="3741795"/>
          </a:xfrm>
          <a:prstGeom prst="rect">
            <a:avLst/>
          </a:prstGeom>
          <a:blipFill>
            <a:blip r:embed="rId3"/>
            <a:stretch>
              <a:fillRect/>
            </a:stretch>
          </a:blipFill>
          <a:ln>
            <a:noFill/>
          </a:ln>
        </p:spPr>
      </p:sp>
      <p:sp>
        <p:nvSpPr>
          <p:cNvPr id="5" name="Shape 499"/>
          <p:cNvSpPr/>
          <p:nvPr/>
        </p:nvSpPr>
        <p:spPr>
          <a:xfrm>
            <a:off x="-50380" y="974857"/>
            <a:ext cx="5717683" cy="3741795"/>
          </a:xfrm>
          <a:prstGeom prst="rect">
            <a:avLst/>
          </a:prstGeom>
          <a:blipFill>
            <a:blip r:embed="rId3"/>
            <a:stretch>
              <a:fillRect/>
            </a:stretch>
          </a:blipFill>
          <a:ln>
            <a:noFill/>
          </a:ln>
        </p:spPr>
      </p:sp>
      <p:sp>
        <p:nvSpPr>
          <p:cNvPr id="13" name="Shape 406"/>
          <p:cNvSpPr txBox="1"/>
          <p:nvPr/>
        </p:nvSpPr>
        <p:spPr>
          <a:xfrm>
            <a:off x="234950" y="0"/>
            <a:ext cx="7716354"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But… mobile services for the poor should be bundled with education and capacity building</a:t>
            </a:r>
            <a:endParaRPr lang="x-none" sz="2400" dirty="0">
              <a:solidFill>
                <a:srgbClr val="3C3C3C"/>
              </a:solidFill>
              <a:latin typeface="Calibri"/>
              <a:cs typeface="Calibri"/>
            </a:endParaRPr>
          </a:p>
        </p:txBody>
      </p:sp>
      <p:pic>
        <p:nvPicPr>
          <p:cNvPr id="6" name="Picture 5" descr="financial inclusion.tiff"/>
          <p:cNvPicPr>
            <a:picLocks noChangeAspect="1"/>
          </p:cNvPicPr>
          <p:nvPr/>
        </p:nvPicPr>
        <p:blipFill>
          <a:blip r:embed="rId4"/>
          <a:srcRect l="8684" r="10460"/>
          <a:stretch>
            <a:fillRect/>
          </a:stretch>
        </p:blipFill>
        <p:spPr>
          <a:xfrm>
            <a:off x="5660168" y="1219912"/>
            <a:ext cx="3279408" cy="3207179"/>
          </a:xfrm>
          <a:prstGeom prst="rect">
            <a:avLst/>
          </a:prstGeom>
        </p:spPr>
      </p:pic>
      <p:pic>
        <p:nvPicPr>
          <p:cNvPr id="8" name="Picture 7" descr="fin_inclusion2.png"/>
          <p:cNvPicPr>
            <a:picLocks noChangeAspect="1"/>
          </p:cNvPicPr>
          <p:nvPr/>
        </p:nvPicPr>
        <p:blipFill>
          <a:blip r:embed="rId5"/>
          <a:stretch>
            <a:fillRect/>
          </a:stretch>
        </p:blipFill>
        <p:spPr>
          <a:xfrm>
            <a:off x="253379" y="1219912"/>
            <a:ext cx="5129291" cy="3207179"/>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86</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66431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hape 499"/>
          <p:cNvSpPr/>
          <p:nvPr/>
        </p:nvSpPr>
        <p:spPr>
          <a:xfrm>
            <a:off x="4949531" y="978982"/>
            <a:ext cx="4106875" cy="3796628"/>
          </a:xfrm>
          <a:prstGeom prst="rect">
            <a:avLst/>
          </a:prstGeom>
          <a:blipFill>
            <a:blip r:embed="rId3"/>
            <a:stretch>
              <a:fillRect/>
            </a:stretch>
          </a:blipFill>
          <a:ln>
            <a:noFill/>
          </a:ln>
        </p:spPr>
      </p:sp>
      <p:sp>
        <p:nvSpPr>
          <p:cNvPr id="8" name="Shape 499"/>
          <p:cNvSpPr/>
          <p:nvPr/>
        </p:nvSpPr>
        <p:spPr>
          <a:xfrm>
            <a:off x="89757" y="978981"/>
            <a:ext cx="4992114" cy="3796629"/>
          </a:xfrm>
          <a:prstGeom prst="rect">
            <a:avLst/>
          </a:prstGeom>
          <a:blipFill>
            <a:blip r:embed="rId3"/>
            <a:stretch>
              <a:fillRect/>
            </a:stretch>
          </a:blipFill>
          <a:ln>
            <a:noFill/>
          </a:ln>
        </p:spPr>
      </p:sp>
      <p:pic>
        <p:nvPicPr>
          <p:cNvPr id="13" name="Picture 12" descr="cell-towers.jpg"/>
          <p:cNvPicPr>
            <a:picLocks noChangeAspect="1"/>
          </p:cNvPicPr>
          <p:nvPr/>
        </p:nvPicPr>
        <p:blipFill>
          <a:blip r:embed="rId4"/>
          <a:srcRect l="19755"/>
          <a:stretch>
            <a:fillRect/>
          </a:stretch>
        </p:blipFill>
        <p:spPr>
          <a:xfrm>
            <a:off x="5217501" y="1222647"/>
            <a:ext cx="3547994" cy="3316079"/>
          </a:xfrm>
          <a:prstGeom prst="rect">
            <a:avLst/>
          </a:prstGeom>
        </p:spPr>
      </p:pic>
      <p:sp>
        <p:nvSpPr>
          <p:cNvPr id="9" name="Shape 406"/>
          <p:cNvSpPr txBox="1"/>
          <p:nvPr/>
        </p:nvSpPr>
        <p:spPr>
          <a:xfrm>
            <a:off x="234950" y="0"/>
            <a:ext cx="7716354"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Data generated by mobile phones provide important</a:t>
            </a:r>
          </a:p>
          <a:p>
            <a:pPr lvl="0">
              <a:buClr>
                <a:srgbClr val="000000"/>
              </a:buClr>
              <a:buSzPct val="45833"/>
            </a:pPr>
            <a:r>
              <a:rPr lang="en-CA" sz="2400" dirty="0" smtClean="0">
                <a:solidFill>
                  <a:srgbClr val="3C3C3C"/>
                </a:solidFill>
                <a:latin typeface="Calibri"/>
                <a:cs typeface="Calibri"/>
              </a:rPr>
              <a:t>insights into why problems occur and how to solve them</a:t>
            </a:r>
            <a:endParaRPr lang="x-none" sz="2400" dirty="0">
              <a:solidFill>
                <a:srgbClr val="3C3C3C"/>
              </a:solidFill>
              <a:latin typeface="Calibri"/>
              <a:cs typeface="Calibri"/>
            </a:endParaRPr>
          </a:p>
        </p:txBody>
      </p:sp>
      <p:pic>
        <p:nvPicPr>
          <p:cNvPr id="6" name="Picture 5" descr="Malaria Networks.tiff"/>
          <p:cNvPicPr>
            <a:picLocks noChangeAspect="1"/>
          </p:cNvPicPr>
          <p:nvPr/>
        </p:nvPicPr>
        <p:blipFill>
          <a:blip r:embed="rId5"/>
          <a:srcRect l="3299" r="3307"/>
          <a:stretch>
            <a:fillRect/>
          </a:stretch>
        </p:blipFill>
        <p:spPr>
          <a:xfrm>
            <a:off x="345227" y="1197984"/>
            <a:ext cx="4468674" cy="3316079"/>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87</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hape 406"/>
          <p:cNvSpPr txBox="1"/>
          <p:nvPr/>
        </p:nvSpPr>
        <p:spPr>
          <a:xfrm>
            <a:off x="234950" y="0"/>
            <a:ext cx="7716354"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The real-time data generated by the Internet of Everything is even bigger and more mind boggling</a:t>
            </a:r>
            <a:endParaRPr lang="x-none" sz="2400" dirty="0">
              <a:solidFill>
                <a:srgbClr val="3C3C3C"/>
              </a:solidFill>
              <a:latin typeface="Calibri"/>
              <a:cs typeface="Calibri"/>
            </a:endParaRPr>
          </a:p>
        </p:txBody>
      </p:sp>
      <p:sp>
        <p:nvSpPr>
          <p:cNvPr id="6" name="Shape 499"/>
          <p:cNvSpPr/>
          <p:nvPr/>
        </p:nvSpPr>
        <p:spPr>
          <a:xfrm>
            <a:off x="102386" y="987860"/>
            <a:ext cx="5549380" cy="3656388"/>
          </a:xfrm>
          <a:prstGeom prst="rect">
            <a:avLst/>
          </a:prstGeom>
          <a:blipFill>
            <a:blip r:embed="rId3"/>
            <a:stretch>
              <a:fillRect/>
            </a:stretch>
          </a:blipFill>
          <a:ln>
            <a:noFill/>
          </a:ln>
        </p:spPr>
      </p:sp>
      <p:pic>
        <p:nvPicPr>
          <p:cNvPr id="7" name="Picture 6" descr="neptune.tiff"/>
          <p:cNvPicPr>
            <a:picLocks noChangeAspect="1"/>
          </p:cNvPicPr>
          <p:nvPr/>
        </p:nvPicPr>
        <p:blipFill>
          <a:blip r:embed="rId4"/>
          <a:srcRect l="10471" r="8981"/>
          <a:stretch>
            <a:fillRect/>
          </a:stretch>
        </p:blipFill>
        <p:spPr>
          <a:xfrm>
            <a:off x="413094" y="1223410"/>
            <a:ext cx="4918909" cy="3127766"/>
          </a:xfrm>
          <a:prstGeom prst="rect">
            <a:avLst/>
          </a:prstGeom>
        </p:spPr>
      </p:pic>
      <p:sp>
        <p:nvSpPr>
          <p:cNvPr id="11" name="Shape 437"/>
          <p:cNvSpPr/>
          <p:nvPr/>
        </p:nvSpPr>
        <p:spPr>
          <a:xfrm>
            <a:off x="5581211" y="2858963"/>
            <a:ext cx="3426094" cy="1761765"/>
          </a:xfrm>
          <a:prstGeom prst="rect">
            <a:avLst/>
          </a:prstGeom>
          <a:blipFill>
            <a:blip r:embed="rId3"/>
            <a:stretch>
              <a:fillRect/>
            </a:stretch>
          </a:blipFill>
          <a:ln>
            <a:noFill/>
          </a:ln>
        </p:spPr>
      </p:sp>
      <p:sp>
        <p:nvSpPr>
          <p:cNvPr id="12" name="Shape 437"/>
          <p:cNvSpPr/>
          <p:nvPr/>
        </p:nvSpPr>
        <p:spPr>
          <a:xfrm>
            <a:off x="5581211" y="995583"/>
            <a:ext cx="3426094" cy="1911880"/>
          </a:xfrm>
          <a:prstGeom prst="rect">
            <a:avLst/>
          </a:prstGeom>
          <a:blipFill>
            <a:blip r:embed="rId3"/>
            <a:stretch>
              <a:fillRect/>
            </a:stretch>
          </a:blipFill>
          <a:ln>
            <a:noFill/>
          </a:ln>
        </p:spPr>
      </p:sp>
      <p:pic>
        <p:nvPicPr>
          <p:cNvPr id="14" name="Picture 13" descr="urban-sensing.tiff"/>
          <p:cNvPicPr>
            <a:picLocks noChangeAspect="1"/>
          </p:cNvPicPr>
          <p:nvPr/>
        </p:nvPicPr>
        <p:blipFill>
          <a:blip r:embed="rId5"/>
          <a:stretch>
            <a:fillRect/>
          </a:stretch>
        </p:blipFill>
        <p:spPr>
          <a:xfrm>
            <a:off x="5779264" y="1159576"/>
            <a:ext cx="3039900" cy="1545208"/>
          </a:xfrm>
          <a:prstGeom prst="rect">
            <a:avLst/>
          </a:prstGeom>
        </p:spPr>
      </p:pic>
      <p:pic>
        <p:nvPicPr>
          <p:cNvPr id="15" name="Picture 14" descr="Health1.jpg"/>
          <p:cNvPicPr>
            <a:picLocks noChangeAspect="1"/>
          </p:cNvPicPr>
          <p:nvPr/>
        </p:nvPicPr>
        <p:blipFill>
          <a:blip r:embed="rId6"/>
          <a:stretch>
            <a:fillRect/>
          </a:stretch>
        </p:blipFill>
        <p:spPr>
          <a:xfrm>
            <a:off x="5772159" y="2976500"/>
            <a:ext cx="3047005" cy="1460912"/>
          </a:xfrm>
          <a:prstGeom prst="rect">
            <a:avLst/>
          </a:prstGeom>
        </p:spPr>
      </p:pic>
      <p:sp>
        <p:nvSpPr>
          <p:cNvPr id="10"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88</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hape 499"/>
          <p:cNvSpPr/>
          <p:nvPr/>
        </p:nvSpPr>
        <p:spPr>
          <a:xfrm>
            <a:off x="4813901" y="954320"/>
            <a:ext cx="4106875" cy="3796628"/>
          </a:xfrm>
          <a:prstGeom prst="rect">
            <a:avLst/>
          </a:prstGeom>
          <a:blipFill>
            <a:blip r:embed="rId3"/>
            <a:stretch>
              <a:fillRect/>
            </a:stretch>
          </a:blipFill>
          <a:ln>
            <a:noFill/>
          </a:ln>
        </p:spPr>
      </p:sp>
      <p:sp>
        <p:nvSpPr>
          <p:cNvPr id="9" name="Shape 406"/>
          <p:cNvSpPr txBox="1"/>
          <p:nvPr/>
        </p:nvSpPr>
        <p:spPr>
          <a:xfrm>
            <a:off x="234950" y="0"/>
            <a:ext cx="7716354"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err="1" smtClean="0">
                <a:solidFill>
                  <a:srgbClr val="3C3C3C"/>
                </a:solidFill>
                <a:latin typeface="Calibri"/>
                <a:cs typeface="Calibri"/>
              </a:rPr>
              <a:t>GSNs</a:t>
            </a:r>
            <a:r>
              <a:rPr lang="en-CA" sz="2400" dirty="0" smtClean="0">
                <a:solidFill>
                  <a:srgbClr val="3C3C3C"/>
                </a:solidFill>
                <a:latin typeface="Calibri"/>
                <a:cs typeface="Calibri"/>
              </a:rPr>
              <a:t> will need data scientists and must invest in data literacy training</a:t>
            </a:r>
            <a:endParaRPr lang="x-none" sz="2400" dirty="0">
              <a:solidFill>
                <a:srgbClr val="3C3C3C"/>
              </a:solidFill>
              <a:latin typeface="Calibri"/>
              <a:cs typeface="Calibri"/>
            </a:endParaRPr>
          </a:p>
        </p:txBody>
      </p:sp>
      <p:sp>
        <p:nvSpPr>
          <p:cNvPr id="7" name="Shape 499"/>
          <p:cNvSpPr/>
          <p:nvPr/>
        </p:nvSpPr>
        <p:spPr>
          <a:xfrm>
            <a:off x="262377" y="954319"/>
            <a:ext cx="4689494" cy="3796629"/>
          </a:xfrm>
          <a:prstGeom prst="rect">
            <a:avLst/>
          </a:prstGeom>
          <a:blipFill>
            <a:blip r:embed="rId3"/>
            <a:stretch>
              <a:fillRect/>
            </a:stretch>
          </a:blipFill>
          <a:ln>
            <a:noFill/>
          </a:ln>
        </p:spPr>
      </p:sp>
      <p:pic>
        <p:nvPicPr>
          <p:cNvPr id="11" name="Picture 10" descr="UN global pulse 2.jpg"/>
          <p:cNvPicPr>
            <a:picLocks noChangeAspect="1"/>
          </p:cNvPicPr>
          <p:nvPr/>
        </p:nvPicPr>
        <p:blipFill>
          <a:blip r:embed="rId4"/>
          <a:stretch>
            <a:fillRect/>
          </a:stretch>
        </p:blipFill>
        <p:spPr>
          <a:xfrm>
            <a:off x="539214" y="1187985"/>
            <a:ext cx="4144687" cy="3326079"/>
          </a:xfrm>
          <a:prstGeom prst="rect">
            <a:avLst/>
          </a:prstGeom>
        </p:spPr>
      </p:pic>
      <p:pic>
        <p:nvPicPr>
          <p:cNvPr id="6" name="Picture 5" descr="data_ideas.jpg"/>
          <p:cNvPicPr>
            <a:picLocks noChangeAspect="1"/>
          </p:cNvPicPr>
          <p:nvPr/>
        </p:nvPicPr>
        <p:blipFill>
          <a:blip r:embed="rId5"/>
          <a:stretch>
            <a:fillRect/>
          </a:stretch>
        </p:blipFill>
        <p:spPr>
          <a:xfrm>
            <a:off x="5047928" y="1166643"/>
            <a:ext cx="3640722" cy="3393153"/>
          </a:xfrm>
          <a:prstGeom prst="rect">
            <a:avLst/>
          </a:prstGeom>
        </p:spPr>
      </p:pic>
      <p:sp>
        <p:nvSpPr>
          <p:cNvPr id="8"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89</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hape 490"/>
          <p:cNvSpPr txBox="1"/>
          <p:nvPr/>
        </p:nvSpPr>
        <p:spPr>
          <a:xfrm>
            <a:off x="322375" y="99187"/>
            <a:ext cx="8528399" cy="553968"/>
          </a:xfrm>
          <a:prstGeom prst="rect">
            <a:avLst/>
          </a:prstGeom>
          <a:noFill/>
        </p:spPr>
        <p:txBody>
          <a:bodyPr lIns="91425" tIns="91425" rIns="91425" bIns="91425" anchor="t" anchorCtr="0">
            <a:spAutoFit/>
          </a:bodyPr>
          <a:lstStyle/>
          <a:p>
            <a:pPr lvl="0" rtl="0">
              <a:buClr>
                <a:srgbClr val="000000"/>
              </a:buClr>
              <a:buSzPct val="45833"/>
              <a:buFont typeface="Arial"/>
              <a:buNone/>
            </a:pPr>
            <a:r>
              <a:rPr lang="en-CA" sz="2400" dirty="0" smtClean="0">
                <a:solidFill>
                  <a:srgbClr val="31859C"/>
                </a:solidFill>
              </a:rPr>
              <a:t>What We’ve Learned – Network Types</a:t>
            </a:r>
            <a:endParaRPr lang="x-none" sz="2400" dirty="0">
              <a:solidFill>
                <a:srgbClr val="31859C"/>
              </a:solidFill>
            </a:endParaRPr>
          </a:p>
        </p:txBody>
      </p:sp>
      <p:sp>
        <p:nvSpPr>
          <p:cNvPr id="2" name="Rectangle 1"/>
          <p:cNvSpPr/>
          <p:nvPr/>
        </p:nvSpPr>
        <p:spPr>
          <a:xfrm>
            <a:off x="829435" y="1130014"/>
            <a:ext cx="2294092" cy="2585323"/>
          </a:xfrm>
          <a:prstGeom prst="rect">
            <a:avLst/>
          </a:prstGeom>
        </p:spPr>
        <p:txBody>
          <a:bodyPr wrap="square">
            <a:spAutoFit/>
          </a:bodyPr>
          <a:lstStyle/>
          <a:p>
            <a:r>
              <a:rPr lang="en-US" dirty="0"/>
              <a:t>None of </a:t>
            </a:r>
            <a:r>
              <a:rPr lang="en-US" dirty="0" smtClean="0"/>
              <a:t>the </a:t>
            </a:r>
            <a:r>
              <a:rPr lang="en-US" dirty="0"/>
              <a:t>taxonomic types solves a WHOLE </a:t>
            </a:r>
            <a:r>
              <a:rPr lang="en-US" dirty="0" smtClean="0"/>
              <a:t>problem – they only </a:t>
            </a:r>
            <a:r>
              <a:rPr lang="en-US" dirty="0"/>
              <a:t>solve the piece </a:t>
            </a:r>
            <a:r>
              <a:rPr lang="en-US" dirty="0" smtClean="0"/>
              <a:t>they </a:t>
            </a:r>
            <a:r>
              <a:rPr lang="en-US" dirty="0"/>
              <a:t>tackle, and they </a:t>
            </a:r>
            <a:r>
              <a:rPr lang="en-US" dirty="0" smtClean="0"/>
              <a:t>solve </a:t>
            </a:r>
            <a:r>
              <a:rPr lang="en-US" dirty="0"/>
              <a:t>it to the degree that their </a:t>
            </a:r>
            <a:r>
              <a:rPr lang="en-US" dirty="0" smtClean="0"/>
              <a:t>GSN can contribute. </a:t>
            </a:r>
            <a:r>
              <a:rPr lang="en-US" dirty="0"/>
              <a:t> </a:t>
            </a:r>
          </a:p>
        </p:txBody>
      </p:sp>
      <p:sp>
        <p:nvSpPr>
          <p:cNvPr id="5" name="Rectangle 4"/>
          <p:cNvSpPr/>
          <p:nvPr/>
        </p:nvSpPr>
        <p:spPr>
          <a:xfrm>
            <a:off x="5951692" y="933935"/>
            <a:ext cx="2415473" cy="4616648"/>
          </a:xfrm>
          <a:prstGeom prst="rect">
            <a:avLst/>
          </a:prstGeom>
        </p:spPr>
        <p:txBody>
          <a:bodyPr wrap="square">
            <a:spAutoFit/>
          </a:bodyPr>
          <a:lstStyle/>
          <a:p>
            <a:endParaRPr lang="en-US" dirty="0"/>
          </a:p>
          <a:p>
            <a:r>
              <a:rPr lang="en-US" dirty="0" smtClean="0"/>
              <a:t>GSNs can also be excellent examples of more than one network type simultaneously, and can also demonstrate dynamic evolution from one network type to another.</a:t>
            </a:r>
          </a:p>
          <a:p>
            <a:endParaRPr lang="en-US" dirty="0"/>
          </a:p>
          <a:p>
            <a:r>
              <a:rPr lang="en-US" sz="1400" dirty="0" smtClean="0"/>
              <a:t>Example: 350.org</a:t>
            </a:r>
          </a:p>
          <a:p>
            <a:r>
              <a:rPr lang="en-US" sz="1400" dirty="0" smtClean="0"/>
              <a:t>Advocacy and Platform Network</a:t>
            </a:r>
          </a:p>
          <a:p>
            <a:endParaRPr lang="en-US" dirty="0"/>
          </a:p>
          <a:p>
            <a:r>
              <a:rPr lang="en-US" dirty="0"/>
              <a:t/>
            </a:r>
            <a:br>
              <a:rPr lang="en-US" dirty="0"/>
            </a:br>
            <a:endParaRPr lang="en-US" dirty="0"/>
          </a:p>
        </p:txBody>
      </p:sp>
      <p:sp>
        <p:nvSpPr>
          <p:cNvPr id="7" name="TextBox 6"/>
          <p:cNvSpPr txBox="1"/>
          <p:nvPr/>
        </p:nvSpPr>
        <p:spPr>
          <a:xfrm>
            <a:off x="3244906" y="1914844"/>
            <a:ext cx="2300732" cy="369332"/>
          </a:xfrm>
          <a:prstGeom prst="rect">
            <a:avLst/>
          </a:prstGeom>
          <a:noFill/>
        </p:spPr>
        <p:txBody>
          <a:bodyPr wrap="square" rtlCol="0">
            <a:spAutoFit/>
          </a:bodyPr>
          <a:lstStyle/>
          <a:p>
            <a:pPr algn="ctr"/>
            <a:r>
              <a:rPr lang="en-US" i="1" dirty="0" smtClean="0">
                <a:solidFill>
                  <a:schemeClr val="accent6">
                    <a:lumMod val="75000"/>
                  </a:schemeClr>
                </a:solidFill>
              </a:rPr>
              <a:t>But…</a:t>
            </a:r>
            <a:endParaRPr lang="en-US" i="1" dirty="0">
              <a:solidFill>
                <a:schemeClr val="accent6">
                  <a:lumMod val="75000"/>
                </a:schemeClr>
              </a:solidFill>
            </a:endParaRPr>
          </a:p>
        </p:txBody>
      </p:sp>
      <p:pic>
        <p:nvPicPr>
          <p:cNvPr id="9"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59271" y="3214498"/>
            <a:ext cx="1397000" cy="1397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61" y="3438338"/>
            <a:ext cx="1397000" cy="1397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 name="Picture 7" descr="GSN Logo tight font.pn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11"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9</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351661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2903030"/>
          </a:xfrm>
        </p:spPr>
        <p:txBody>
          <a:bodyPr anchor="t"/>
          <a:lstStyle/>
          <a:p>
            <a:pPr algn="ctr"/>
            <a:r>
              <a:rPr lang="en-US" sz="2800" b="1" dirty="0" smtClean="0">
                <a:solidFill>
                  <a:schemeClr val="accent1">
                    <a:lumMod val="50000"/>
                  </a:schemeClr>
                </a:solidFill>
                <a:latin typeface="Calibri"/>
                <a:cs typeface="Calibri"/>
              </a:rPr>
              <a:t>How can you start building a</a:t>
            </a:r>
          </a:p>
          <a:p>
            <a:pPr algn="ctr"/>
            <a:r>
              <a:rPr lang="en-US" sz="2800" b="1" dirty="0" smtClean="0">
                <a:solidFill>
                  <a:schemeClr val="accent1">
                    <a:lumMod val="50000"/>
                  </a:schemeClr>
                </a:solidFill>
                <a:latin typeface="Calibri"/>
                <a:cs typeface="Calibri"/>
              </a:rPr>
              <a:t>GSN of your own?</a:t>
            </a:r>
            <a:endParaRPr lang="en-US" sz="2800" b="1" dirty="0">
              <a:solidFill>
                <a:schemeClr val="accent1">
                  <a:lumMod val="50000"/>
                </a:schemeClr>
              </a:solidFill>
              <a:latin typeface="Calibri"/>
              <a:cs typeface="Calibri"/>
            </a:endParaRPr>
          </a:p>
        </p:txBody>
      </p:sp>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90</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hape 499"/>
          <p:cNvSpPr/>
          <p:nvPr/>
        </p:nvSpPr>
        <p:spPr>
          <a:xfrm>
            <a:off x="897503" y="923299"/>
            <a:ext cx="7416680" cy="4220200"/>
          </a:xfrm>
          <a:prstGeom prst="rect">
            <a:avLst/>
          </a:prstGeom>
          <a:blipFill>
            <a:blip r:embed="rId3"/>
            <a:stretch>
              <a:fillRect/>
            </a:stretch>
          </a:blipFill>
          <a:ln>
            <a:noFill/>
          </a:ln>
        </p:spPr>
      </p:sp>
      <p:sp>
        <p:nvSpPr>
          <p:cNvPr id="11" name="Shape 421"/>
          <p:cNvSpPr txBox="1"/>
          <p:nvPr/>
        </p:nvSpPr>
        <p:spPr>
          <a:xfrm>
            <a:off x="234950" y="0"/>
            <a:ext cx="7438859"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Find an honest broker or “orchestrator” who can convene a network of stakeholders to solve a problem</a:t>
            </a:r>
            <a:endParaRPr lang="x-none" sz="2400" dirty="0">
              <a:solidFill>
                <a:srgbClr val="3C3C3C"/>
              </a:solidFill>
              <a:latin typeface="Calibri"/>
              <a:cs typeface="Calibri"/>
            </a:endParaRPr>
          </a:p>
        </p:txBody>
      </p:sp>
      <p:pic>
        <p:nvPicPr>
          <p:cNvPr id="9" name="Picture 8" descr="Cookstoves Alliance.tiff"/>
          <p:cNvPicPr>
            <a:picLocks noChangeAspect="1"/>
          </p:cNvPicPr>
          <p:nvPr/>
        </p:nvPicPr>
        <p:blipFill>
          <a:blip r:embed="rId4"/>
          <a:stretch>
            <a:fillRect/>
          </a:stretch>
        </p:blipFill>
        <p:spPr>
          <a:xfrm>
            <a:off x="1319840" y="1147390"/>
            <a:ext cx="6546082" cy="3731498"/>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91</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7775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hape 499"/>
          <p:cNvSpPr/>
          <p:nvPr/>
        </p:nvSpPr>
        <p:spPr>
          <a:xfrm>
            <a:off x="257129" y="932977"/>
            <a:ext cx="4471942" cy="3986426"/>
          </a:xfrm>
          <a:prstGeom prst="rect">
            <a:avLst/>
          </a:prstGeom>
          <a:blipFill>
            <a:blip r:embed="rId3"/>
            <a:stretch>
              <a:fillRect/>
            </a:stretch>
          </a:blipFill>
          <a:ln>
            <a:noFill/>
          </a:ln>
        </p:spPr>
      </p:sp>
      <p:pic>
        <p:nvPicPr>
          <p:cNvPr id="10" name="Picture 9" descr="world-bank-open-data.tiff"/>
          <p:cNvPicPr>
            <a:picLocks noChangeAspect="1"/>
          </p:cNvPicPr>
          <p:nvPr/>
        </p:nvPicPr>
        <p:blipFill>
          <a:blip r:embed="rId4"/>
          <a:stretch>
            <a:fillRect/>
          </a:stretch>
        </p:blipFill>
        <p:spPr>
          <a:xfrm>
            <a:off x="572364" y="1089146"/>
            <a:ext cx="3996614" cy="3622599"/>
          </a:xfrm>
          <a:prstGeom prst="rect">
            <a:avLst/>
          </a:prstGeom>
        </p:spPr>
      </p:pic>
      <p:sp>
        <p:nvSpPr>
          <p:cNvPr id="11" name="Shape 421"/>
          <p:cNvSpPr txBox="1"/>
          <p:nvPr/>
        </p:nvSpPr>
        <p:spPr>
          <a:xfrm>
            <a:off x="234950" y="0"/>
            <a:ext cx="7438859"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Open up valuable resources that other stakeholders can contribute to and build on</a:t>
            </a:r>
            <a:endParaRPr lang="x-none" sz="2400" dirty="0">
              <a:solidFill>
                <a:srgbClr val="3C3C3C"/>
              </a:solidFill>
              <a:latin typeface="Calibri"/>
              <a:cs typeface="Calibri"/>
            </a:endParaRPr>
          </a:p>
        </p:txBody>
      </p:sp>
      <p:sp>
        <p:nvSpPr>
          <p:cNvPr id="17" name="Shape 437"/>
          <p:cNvSpPr/>
          <p:nvPr/>
        </p:nvSpPr>
        <p:spPr>
          <a:xfrm>
            <a:off x="4819690" y="2861064"/>
            <a:ext cx="3658134" cy="2017183"/>
          </a:xfrm>
          <a:prstGeom prst="rect">
            <a:avLst/>
          </a:prstGeom>
          <a:blipFill>
            <a:blip r:embed="rId3"/>
            <a:stretch>
              <a:fillRect/>
            </a:stretch>
          </a:blipFill>
          <a:ln>
            <a:noFill/>
          </a:ln>
        </p:spPr>
      </p:sp>
      <p:sp>
        <p:nvSpPr>
          <p:cNvPr id="18" name="Shape 437"/>
          <p:cNvSpPr/>
          <p:nvPr/>
        </p:nvSpPr>
        <p:spPr>
          <a:xfrm>
            <a:off x="4819690" y="1008962"/>
            <a:ext cx="3658134" cy="1724048"/>
          </a:xfrm>
          <a:prstGeom prst="rect">
            <a:avLst/>
          </a:prstGeom>
          <a:blipFill>
            <a:blip r:embed="rId3"/>
            <a:stretch>
              <a:fillRect/>
            </a:stretch>
          </a:blipFill>
          <a:ln>
            <a:noFill/>
          </a:ln>
        </p:spPr>
      </p:sp>
      <p:pic>
        <p:nvPicPr>
          <p:cNvPr id="19" name="Picture 18" descr="world bank data.jpg"/>
          <p:cNvPicPr>
            <a:picLocks noChangeAspect="1"/>
          </p:cNvPicPr>
          <p:nvPr/>
        </p:nvPicPr>
        <p:blipFill>
          <a:blip r:embed="rId5"/>
          <a:stretch>
            <a:fillRect/>
          </a:stretch>
        </p:blipFill>
        <p:spPr>
          <a:xfrm>
            <a:off x="5080367" y="3039526"/>
            <a:ext cx="3157596" cy="1635635"/>
          </a:xfrm>
          <a:prstGeom prst="rect">
            <a:avLst/>
          </a:prstGeom>
        </p:spPr>
      </p:pic>
      <p:pic>
        <p:nvPicPr>
          <p:cNvPr id="20" name="Picture 19" descr="world bank appsdev.jpg"/>
          <p:cNvPicPr>
            <a:picLocks noChangeAspect="1"/>
          </p:cNvPicPr>
          <p:nvPr/>
        </p:nvPicPr>
        <p:blipFill>
          <a:blip r:embed="rId6"/>
          <a:stretch>
            <a:fillRect/>
          </a:stretch>
        </p:blipFill>
        <p:spPr>
          <a:xfrm>
            <a:off x="5069694" y="1206891"/>
            <a:ext cx="3157596" cy="1256021"/>
          </a:xfrm>
          <a:prstGeom prst="rect">
            <a:avLst/>
          </a:prstGeom>
        </p:spPr>
      </p:pic>
      <p:sp>
        <p:nvSpPr>
          <p:cNvPr id="9"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92</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7775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hape 499"/>
          <p:cNvSpPr/>
          <p:nvPr/>
        </p:nvSpPr>
        <p:spPr>
          <a:xfrm>
            <a:off x="1388456" y="1039687"/>
            <a:ext cx="5773056" cy="3687636"/>
          </a:xfrm>
          <a:prstGeom prst="rect">
            <a:avLst/>
          </a:prstGeom>
          <a:blipFill>
            <a:blip r:embed="rId3"/>
            <a:stretch>
              <a:fillRect/>
            </a:stretch>
          </a:blipFill>
          <a:ln>
            <a:noFill/>
          </a:ln>
        </p:spPr>
      </p:sp>
      <p:sp>
        <p:nvSpPr>
          <p:cNvPr id="11" name="Shape 421"/>
          <p:cNvSpPr txBox="1"/>
          <p:nvPr/>
        </p:nvSpPr>
        <p:spPr>
          <a:xfrm>
            <a:off x="234950" y="0"/>
            <a:ext cx="7438859"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Launch a challenge around an intractable problem; build on the ideas and networks it generates</a:t>
            </a:r>
            <a:endParaRPr lang="x-none" sz="2400" dirty="0">
              <a:solidFill>
                <a:srgbClr val="3C3C3C"/>
              </a:solidFill>
              <a:latin typeface="Calibri"/>
              <a:cs typeface="Calibri"/>
            </a:endParaRPr>
          </a:p>
        </p:txBody>
      </p:sp>
      <p:pic>
        <p:nvPicPr>
          <p:cNvPr id="9" name="Picture 8" descr="MIT Global Chl.tiff"/>
          <p:cNvPicPr>
            <a:picLocks noChangeAspect="1"/>
          </p:cNvPicPr>
          <p:nvPr/>
        </p:nvPicPr>
        <p:blipFill>
          <a:blip r:embed="rId4"/>
          <a:stretch>
            <a:fillRect/>
          </a:stretch>
        </p:blipFill>
        <p:spPr>
          <a:xfrm>
            <a:off x="1761029" y="1253574"/>
            <a:ext cx="5058950" cy="3324453"/>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93</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7775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hape 499"/>
          <p:cNvSpPr/>
          <p:nvPr/>
        </p:nvSpPr>
        <p:spPr>
          <a:xfrm>
            <a:off x="1024600" y="923299"/>
            <a:ext cx="6969397" cy="4070805"/>
          </a:xfrm>
          <a:prstGeom prst="rect">
            <a:avLst/>
          </a:prstGeom>
          <a:blipFill>
            <a:blip r:embed="rId3"/>
            <a:stretch>
              <a:fillRect/>
            </a:stretch>
          </a:blipFill>
          <a:ln>
            <a:noFill/>
          </a:ln>
        </p:spPr>
      </p:sp>
      <p:sp>
        <p:nvSpPr>
          <p:cNvPr id="11" name="Shape 421"/>
          <p:cNvSpPr txBox="1"/>
          <p:nvPr/>
        </p:nvSpPr>
        <p:spPr>
          <a:xfrm>
            <a:off x="234950" y="0"/>
            <a:ext cx="7438859"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Find good ideas and initiatives that work at the local level;</a:t>
            </a:r>
          </a:p>
          <a:p>
            <a:pPr lvl="0">
              <a:buClr>
                <a:srgbClr val="000000"/>
              </a:buClr>
              <a:buSzPct val="45833"/>
            </a:pPr>
            <a:r>
              <a:rPr lang="en-CA" sz="2400" dirty="0" smtClean="0">
                <a:solidFill>
                  <a:srgbClr val="3C3C3C"/>
                </a:solidFill>
                <a:latin typeface="Calibri"/>
                <a:cs typeface="Calibri"/>
              </a:rPr>
              <a:t>replicate and scale them around the world</a:t>
            </a:r>
            <a:endParaRPr lang="x-none" sz="2400" dirty="0">
              <a:solidFill>
                <a:srgbClr val="3C3C3C"/>
              </a:solidFill>
              <a:latin typeface="Calibri"/>
              <a:cs typeface="Calibri"/>
            </a:endParaRPr>
          </a:p>
        </p:txBody>
      </p:sp>
      <p:pic>
        <p:nvPicPr>
          <p:cNvPr id="4" name="Picture 3" descr="digital green.tiff"/>
          <p:cNvPicPr>
            <a:picLocks noChangeAspect="1"/>
          </p:cNvPicPr>
          <p:nvPr/>
        </p:nvPicPr>
        <p:blipFill>
          <a:blip r:embed="rId4"/>
          <a:srcRect r="6322"/>
          <a:stretch>
            <a:fillRect/>
          </a:stretch>
        </p:blipFill>
        <p:spPr>
          <a:xfrm>
            <a:off x="1431150" y="1174334"/>
            <a:ext cx="6178623" cy="3627875"/>
          </a:xfrm>
          <a:prstGeom prst="rect">
            <a:avLst/>
          </a:prstGeom>
        </p:spPr>
      </p:pic>
      <p:sp>
        <p:nvSpPr>
          <p:cNvPr id="5"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94</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7775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hape 499"/>
          <p:cNvSpPr/>
          <p:nvPr/>
        </p:nvSpPr>
        <p:spPr>
          <a:xfrm>
            <a:off x="621598" y="1039687"/>
            <a:ext cx="4778885" cy="3623611"/>
          </a:xfrm>
          <a:prstGeom prst="rect">
            <a:avLst/>
          </a:prstGeom>
          <a:blipFill>
            <a:blip r:embed="rId3"/>
            <a:stretch>
              <a:fillRect/>
            </a:stretch>
          </a:blipFill>
          <a:ln>
            <a:noFill/>
          </a:ln>
        </p:spPr>
      </p:sp>
      <p:sp>
        <p:nvSpPr>
          <p:cNvPr id="11" name="Shape 421"/>
          <p:cNvSpPr txBox="1"/>
          <p:nvPr/>
        </p:nvSpPr>
        <p:spPr>
          <a:xfrm>
            <a:off x="234950" y="0"/>
            <a:ext cx="7438859" cy="923299"/>
          </a:xfrm>
          <a:prstGeom prst="rect">
            <a:avLst/>
          </a:prstGeom>
          <a:noFill/>
        </p:spPr>
        <p:txBody>
          <a:bodyPr wrap="square"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Partner with a profitable business with a social mission to provide the foundation for a sustainable network</a:t>
            </a:r>
            <a:endParaRPr lang="x-none" sz="2400" dirty="0">
              <a:solidFill>
                <a:srgbClr val="3C3C3C"/>
              </a:solidFill>
              <a:latin typeface="Calibri"/>
              <a:cs typeface="Calibri"/>
            </a:endParaRPr>
          </a:p>
        </p:txBody>
      </p:sp>
      <p:sp>
        <p:nvSpPr>
          <p:cNvPr id="5" name="Shape 499"/>
          <p:cNvSpPr/>
          <p:nvPr/>
        </p:nvSpPr>
        <p:spPr>
          <a:xfrm>
            <a:off x="5400483" y="1039687"/>
            <a:ext cx="3050677" cy="3358527"/>
          </a:xfrm>
          <a:prstGeom prst="rect">
            <a:avLst/>
          </a:prstGeom>
          <a:blipFill>
            <a:blip r:embed="rId3"/>
            <a:stretch>
              <a:fillRect/>
            </a:stretch>
          </a:blipFill>
          <a:ln>
            <a:noFill/>
          </a:ln>
        </p:spPr>
      </p:sp>
      <p:pic>
        <p:nvPicPr>
          <p:cNvPr id="6" name="Picture 5" descr="DJA.jpg"/>
          <p:cNvPicPr>
            <a:picLocks noChangeAspect="1"/>
          </p:cNvPicPr>
          <p:nvPr/>
        </p:nvPicPr>
        <p:blipFill>
          <a:blip r:embed="rId4"/>
          <a:srcRect t="9292" b="6068"/>
          <a:stretch>
            <a:fillRect/>
          </a:stretch>
        </p:blipFill>
        <p:spPr>
          <a:xfrm>
            <a:off x="5610335" y="1270071"/>
            <a:ext cx="2656360" cy="2948795"/>
          </a:xfrm>
          <a:prstGeom prst="rect">
            <a:avLst/>
          </a:prstGeom>
        </p:spPr>
      </p:pic>
      <p:pic>
        <p:nvPicPr>
          <p:cNvPr id="7" name="Picture 6" descr="cloudfactory2.tiff"/>
          <p:cNvPicPr>
            <a:picLocks noChangeAspect="1"/>
          </p:cNvPicPr>
          <p:nvPr/>
        </p:nvPicPr>
        <p:blipFill>
          <a:blip r:embed="rId5"/>
          <a:stretch>
            <a:fillRect/>
          </a:stretch>
        </p:blipFill>
        <p:spPr>
          <a:xfrm>
            <a:off x="929224" y="1249738"/>
            <a:ext cx="4151071" cy="3204521"/>
          </a:xfrm>
          <a:prstGeom prst="rect">
            <a:avLst/>
          </a:prstGeom>
        </p:spPr>
      </p:pic>
      <p:sp>
        <p:nvSpPr>
          <p:cNvPr id="8"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95</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7775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2903030"/>
          </a:xfrm>
        </p:spPr>
        <p:txBody>
          <a:bodyPr anchor="t"/>
          <a:lstStyle/>
          <a:p>
            <a:pPr algn="ctr"/>
            <a:r>
              <a:rPr lang="en-US" sz="2800" b="1" dirty="0" smtClean="0">
                <a:solidFill>
                  <a:schemeClr val="accent1">
                    <a:lumMod val="50000"/>
                  </a:schemeClr>
                </a:solidFill>
                <a:latin typeface="Calibri"/>
                <a:cs typeface="Calibri"/>
              </a:rPr>
              <a:t>How would you start a </a:t>
            </a:r>
          </a:p>
          <a:p>
            <a:pPr algn="ctr"/>
            <a:r>
              <a:rPr lang="en-US" sz="2800" b="1" dirty="0" smtClean="0">
                <a:solidFill>
                  <a:schemeClr val="accent1">
                    <a:lumMod val="50000"/>
                  </a:schemeClr>
                </a:solidFill>
                <a:latin typeface="Calibri"/>
                <a:cs typeface="Calibri"/>
              </a:rPr>
              <a:t>GSN of your own?</a:t>
            </a:r>
            <a:endParaRPr lang="en-US" sz="2800" b="1" dirty="0">
              <a:solidFill>
                <a:schemeClr val="accent1">
                  <a:lumMod val="50000"/>
                </a:schemeClr>
              </a:solidFill>
              <a:latin typeface="Calibri"/>
              <a:cs typeface="Calibri"/>
            </a:endParaRPr>
          </a:p>
        </p:txBody>
      </p:sp>
      <p:sp>
        <p:nvSpPr>
          <p:cNvPr id="4"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96</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716145" y="1273447"/>
            <a:ext cx="7650076" cy="1589777"/>
          </a:xfrm>
        </p:spPr>
        <p:txBody>
          <a:bodyPr>
            <a:noAutofit/>
          </a:bodyPr>
          <a:lstStyle/>
          <a:p>
            <a:r>
              <a:rPr lang="en-US" sz="4000" dirty="0" smtClean="0">
                <a:solidFill>
                  <a:srgbClr val="00B0F0"/>
                </a:solidFill>
              </a:rPr>
              <a:t>Global Solution Networks for Solving Real Problems</a:t>
            </a:r>
            <a:r>
              <a:rPr lang="en-US" sz="4000" dirty="0">
                <a:solidFill>
                  <a:srgbClr val="00B0F0"/>
                </a:solidFill>
              </a:rPr>
              <a:t> </a:t>
            </a:r>
            <a:r>
              <a:rPr lang="en-US" sz="4000" dirty="0" smtClean="0">
                <a:solidFill>
                  <a:srgbClr val="00B0F0"/>
                </a:solidFill>
              </a:rPr>
              <a:t>Panel </a:t>
            </a:r>
            <a:br>
              <a:rPr lang="en-US" sz="4000" dirty="0" smtClean="0">
                <a:solidFill>
                  <a:srgbClr val="00B0F0"/>
                </a:solidFill>
              </a:rPr>
            </a:br>
            <a:endParaRPr lang="en-US" sz="4000" dirty="0"/>
          </a:p>
        </p:txBody>
      </p:sp>
      <p:sp>
        <p:nvSpPr>
          <p:cNvPr id="5" name="Subtitle 4"/>
          <p:cNvSpPr>
            <a:spLocks noGrp="1"/>
          </p:cNvSpPr>
          <p:nvPr>
            <p:ph type="subTitle" idx="1"/>
          </p:nvPr>
        </p:nvSpPr>
        <p:spPr>
          <a:xfrm>
            <a:off x="499250" y="2653524"/>
            <a:ext cx="7989295" cy="2024605"/>
          </a:xfrm>
        </p:spPr>
        <p:txBody>
          <a:bodyPr>
            <a:noAutofit/>
          </a:bodyPr>
          <a:lstStyle/>
          <a:p>
            <a:pPr>
              <a:spcBef>
                <a:spcPts val="0"/>
              </a:spcBef>
            </a:pPr>
            <a:endParaRPr lang="en-US" sz="1800" b="1" dirty="0" smtClean="0"/>
          </a:p>
          <a:p>
            <a:pPr>
              <a:spcBef>
                <a:spcPts val="0"/>
              </a:spcBef>
            </a:pPr>
            <a:endParaRPr lang="en-US" sz="1800" b="1" dirty="0"/>
          </a:p>
          <a:p>
            <a:pPr>
              <a:spcBef>
                <a:spcPts val="0"/>
              </a:spcBef>
            </a:pPr>
            <a:r>
              <a:rPr lang="en-US" sz="1800" b="1" dirty="0" smtClean="0"/>
              <a:t>Kathryn </a:t>
            </a:r>
            <a:r>
              <a:rPr lang="en-US" sz="1800" b="1" dirty="0" err="1" smtClean="0"/>
              <a:t>Semogas</a:t>
            </a:r>
            <a:r>
              <a:rPr lang="en-US" sz="1800" dirty="0" smtClean="0"/>
              <a:t>, </a:t>
            </a:r>
            <a:r>
              <a:rPr lang="en-US" sz="1800" i="1" dirty="0" smtClean="0"/>
              <a:t>Advocacy Committee Member,</a:t>
            </a:r>
            <a:r>
              <a:rPr lang="en-US" sz="1800" dirty="0" smtClean="0"/>
              <a:t> Human Rights Watch Canada</a:t>
            </a:r>
          </a:p>
          <a:p>
            <a:pPr>
              <a:spcBef>
                <a:spcPts val="0"/>
              </a:spcBef>
            </a:pPr>
            <a:r>
              <a:rPr lang="en-US" sz="1800" b="1" dirty="0" smtClean="0"/>
              <a:t>Kristy Buckley</a:t>
            </a:r>
            <a:r>
              <a:rPr lang="en-US" sz="1800" dirty="0" smtClean="0"/>
              <a:t>, </a:t>
            </a:r>
            <a:r>
              <a:rPr lang="en-US" sz="1800" i="1" dirty="0" smtClean="0"/>
              <a:t>Senior Mediator,</a:t>
            </a:r>
            <a:r>
              <a:rPr lang="en-US" sz="1800" dirty="0" smtClean="0"/>
              <a:t> Meridian Institute</a:t>
            </a:r>
          </a:p>
          <a:p>
            <a:pPr>
              <a:spcBef>
                <a:spcPts val="0"/>
              </a:spcBef>
            </a:pPr>
            <a:r>
              <a:rPr lang="en-US" sz="1800" b="1" dirty="0" err="1" smtClean="0"/>
              <a:t>Faizal</a:t>
            </a:r>
            <a:r>
              <a:rPr lang="en-US" sz="1800" b="1" dirty="0" smtClean="0"/>
              <a:t> </a:t>
            </a:r>
            <a:r>
              <a:rPr lang="en-US" sz="1800" b="1" dirty="0" err="1" smtClean="0"/>
              <a:t>Karmali</a:t>
            </a:r>
            <a:r>
              <a:rPr lang="en-US" sz="1800" dirty="0" smtClean="0"/>
              <a:t>, </a:t>
            </a:r>
            <a:r>
              <a:rPr lang="en-US" sz="1800" i="1" dirty="0" smtClean="0"/>
              <a:t>Associate Director</a:t>
            </a:r>
            <a:r>
              <a:rPr lang="en-US" sz="1800" dirty="0" smtClean="0"/>
              <a:t>, Rockefeller Foundation</a:t>
            </a:r>
          </a:p>
          <a:p>
            <a:pPr>
              <a:spcBef>
                <a:spcPts val="0"/>
              </a:spcBef>
            </a:pPr>
            <a:r>
              <a:rPr lang="en-US" sz="1800" b="1" dirty="0" err="1" smtClean="0"/>
              <a:t>Sohier</a:t>
            </a:r>
            <a:r>
              <a:rPr lang="en-US" sz="1800" b="1" dirty="0" smtClean="0"/>
              <a:t> Hall</a:t>
            </a:r>
            <a:r>
              <a:rPr lang="en-US" sz="1800" dirty="0" smtClean="0"/>
              <a:t>, </a:t>
            </a:r>
            <a:r>
              <a:rPr lang="en-US" sz="1800" i="1" dirty="0" smtClean="0"/>
              <a:t>CEO</a:t>
            </a:r>
            <a:r>
              <a:rPr lang="en-US" sz="1800" dirty="0" smtClean="0"/>
              <a:t>, </a:t>
            </a:r>
            <a:r>
              <a:rPr lang="en-US" sz="1800" dirty="0" err="1" smtClean="0"/>
              <a:t>Luum</a:t>
            </a:r>
            <a:endParaRPr lang="en-US" sz="1800" dirty="0"/>
          </a:p>
        </p:txBody>
      </p:sp>
      <p:pic>
        <p:nvPicPr>
          <p:cNvPr id="6" name="Picture 5" descr="GSN Logo tight font.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97</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4641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hape 406"/>
          <p:cNvSpPr txBox="1"/>
          <p:nvPr/>
        </p:nvSpPr>
        <p:spPr>
          <a:xfrm>
            <a:off x="234950" y="114300"/>
            <a:ext cx="8528399" cy="553968"/>
          </a:xfrm>
          <a:prstGeom prst="rect">
            <a:avLst/>
          </a:prstGeom>
          <a:noFill/>
        </p:spPr>
        <p:txBody>
          <a:bodyPr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10 Types of Global Solution Networks</a:t>
            </a:r>
            <a:endParaRPr lang="x-none" sz="2400" dirty="0">
              <a:solidFill>
                <a:srgbClr val="3C3C3C"/>
              </a:solidFill>
              <a:latin typeface="Calibri"/>
              <a:cs typeface="Calibri"/>
            </a:endParaRPr>
          </a:p>
        </p:txBody>
      </p:sp>
      <p:pic>
        <p:nvPicPr>
          <p:cNvPr id="5" name="Picture 4" descr="10 Network Types.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0002" y="768325"/>
            <a:ext cx="8229591" cy="3985783"/>
          </a:xfrm>
          <a:prstGeom prst="rect">
            <a:avLst/>
          </a:prstGeom>
        </p:spPr>
      </p:pic>
      <p:pic>
        <p:nvPicPr>
          <p:cNvPr id="6" name="Picture 5" descr="GSN Logo tight font.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98</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5086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hape 421"/>
          <p:cNvSpPr txBox="1"/>
          <p:nvPr/>
        </p:nvSpPr>
        <p:spPr>
          <a:xfrm>
            <a:off x="234950" y="117381"/>
            <a:ext cx="8528399" cy="553968"/>
          </a:xfrm>
          <a:prstGeom prst="rect">
            <a:avLst/>
          </a:prstGeom>
          <a:noFill/>
        </p:spPr>
        <p:txBody>
          <a:bodyPr lIns="91425" tIns="91425" rIns="91425" bIns="91425" anchor="t" anchorCtr="0">
            <a:spAutoFit/>
          </a:bodyPr>
          <a:lstStyle/>
          <a:p>
            <a:pPr lvl="0">
              <a:buClr>
                <a:srgbClr val="000000"/>
              </a:buClr>
              <a:buSzPct val="45833"/>
            </a:pPr>
            <a:r>
              <a:rPr lang="en-CA" sz="2400" dirty="0" smtClean="0">
                <a:solidFill>
                  <a:srgbClr val="3C3C3C"/>
                </a:solidFill>
                <a:latin typeface="Calibri"/>
                <a:cs typeface="Calibri"/>
              </a:rPr>
              <a:t>Ten Types Investigation – Some Key Questions: </a:t>
            </a:r>
            <a:endParaRPr lang="x-none" sz="2400" dirty="0">
              <a:solidFill>
                <a:srgbClr val="3C3C3C"/>
              </a:solidFill>
              <a:latin typeface="Calibri"/>
              <a:cs typeface="Calibri"/>
            </a:endParaRPr>
          </a:p>
        </p:txBody>
      </p:sp>
      <p:sp>
        <p:nvSpPr>
          <p:cNvPr id="6" name="Content Placeholder 5"/>
          <p:cNvSpPr txBox="1">
            <a:spLocks/>
          </p:cNvSpPr>
          <p:nvPr/>
        </p:nvSpPr>
        <p:spPr bwMode="auto">
          <a:xfrm>
            <a:off x="448037" y="885639"/>
            <a:ext cx="8058264" cy="37240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4163" marR="0" lvl="0" indent="-284163" algn="l" defTabSz="914400" rtl="0" eaLnBrk="1" fontAlgn="base" latinLnBrk="0" hangingPunct="1">
              <a:lnSpc>
                <a:spcPct val="100000"/>
              </a:lnSpc>
              <a:spcBef>
                <a:spcPts val="600"/>
              </a:spcBef>
              <a:spcAft>
                <a:spcPts val="1200"/>
              </a:spcAft>
              <a:buClr>
                <a:srgbClr val="0070C0"/>
              </a:buClr>
              <a:buSzPct val="70000"/>
              <a:buFont typeface="Wingdings 3" pitchFamily="-123" charset="2"/>
              <a:buChar char="{"/>
              <a:tabLst/>
              <a:defRPr/>
            </a:pPr>
            <a:r>
              <a:rPr kumimoji="0" lang="en-US" sz="1600" b="0" i="0" u="none" strike="noStrike" kern="0" cap="none" spc="0" normalizeH="0" baseline="0" noProof="0" dirty="0" smtClean="0">
                <a:ln>
                  <a:noFill/>
                </a:ln>
                <a:solidFill>
                  <a:srgbClr val="404040"/>
                </a:solidFill>
                <a:effectLst/>
                <a:uLnTx/>
                <a:uFillTx/>
                <a:latin typeface="Calibri"/>
                <a:ea typeface="ＭＳ Ｐゴシック" pitchFamily="-123" charset="-128"/>
                <a:cs typeface="Calibri"/>
              </a:rPr>
              <a:t>What are the </a:t>
            </a:r>
            <a:r>
              <a:rPr lang="en-US" sz="1600" dirty="0" smtClean="0">
                <a:solidFill>
                  <a:srgbClr val="404040"/>
                </a:solidFill>
                <a:latin typeface="Calibri"/>
                <a:ea typeface="ＭＳ Ｐゴシック" pitchFamily="-123" charset="-128"/>
                <a:cs typeface="Calibri"/>
              </a:rPr>
              <a:t>key characteristics of a successful network? What are the leading examples in each network category?</a:t>
            </a:r>
            <a:endParaRPr kumimoji="0" lang="en-US" sz="1600" b="0" i="0" u="none" strike="noStrike" kern="0" cap="none" spc="0" normalizeH="0" baseline="0" noProof="0" dirty="0" smtClean="0">
              <a:ln>
                <a:noFill/>
              </a:ln>
              <a:solidFill>
                <a:srgbClr val="404040"/>
              </a:solidFill>
              <a:effectLst/>
              <a:uLnTx/>
              <a:uFillTx/>
              <a:latin typeface="Calibri"/>
              <a:ea typeface="ＭＳ Ｐゴシック" pitchFamily="-123" charset="-128"/>
              <a:cs typeface="Calibri"/>
            </a:endParaRPr>
          </a:p>
          <a:p>
            <a:pPr marL="284163" indent="-284163" fontAlgn="base">
              <a:spcBef>
                <a:spcPts val="600"/>
              </a:spcBef>
              <a:spcAft>
                <a:spcPts val="1200"/>
              </a:spcAft>
              <a:buClr>
                <a:srgbClr val="0070C0"/>
              </a:buClr>
              <a:buSzPct val="70000"/>
              <a:buFont typeface="Wingdings 3" pitchFamily="-123" charset="2"/>
              <a:buChar char="{"/>
              <a:defRPr/>
            </a:pPr>
            <a:r>
              <a:rPr lang="en-US" sz="1600" dirty="0" smtClean="0">
                <a:solidFill>
                  <a:srgbClr val="404040"/>
                </a:solidFill>
                <a:latin typeface="Calibri"/>
                <a:ea typeface="ＭＳ Ｐゴシック" pitchFamily="-123" charset="-128"/>
                <a:cs typeface="Calibri"/>
              </a:rPr>
              <a:t>How are they harnessing technology to achieve scale and boost their impact?</a:t>
            </a:r>
          </a:p>
          <a:p>
            <a:pPr marL="284163" marR="0" lvl="0" indent="-284163" algn="l" defTabSz="914400" rtl="0" eaLnBrk="1" fontAlgn="base" latinLnBrk="0" hangingPunct="1">
              <a:lnSpc>
                <a:spcPct val="100000"/>
              </a:lnSpc>
              <a:spcBef>
                <a:spcPts val="600"/>
              </a:spcBef>
              <a:spcAft>
                <a:spcPts val="1200"/>
              </a:spcAft>
              <a:buClr>
                <a:srgbClr val="0070C0"/>
              </a:buClr>
              <a:buSzPct val="70000"/>
              <a:buFont typeface="Wingdings 3" pitchFamily="-123" charset="2"/>
              <a:buChar char="{"/>
              <a:tabLst/>
              <a:defRPr/>
            </a:pPr>
            <a:r>
              <a:rPr lang="en-US" sz="1600" dirty="0" smtClean="0">
                <a:solidFill>
                  <a:srgbClr val="404040"/>
                </a:solidFill>
                <a:latin typeface="Calibri"/>
                <a:ea typeface="ＭＳ Ｐゴシック" pitchFamily="-123" charset="-128"/>
                <a:cs typeface="Calibri"/>
              </a:rPr>
              <a:t>What impact are these network having on the issues they are tackling? And, how should we measure, analyze and visualize that impact?</a:t>
            </a:r>
          </a:p>
          <a:p>
            <a:pPr marL="284163" marR="0" lvl="0" indent="-284163" algn="l" defTabSz="914400" rtl="0" eaLnBrk="1" fontAlgn="base" latinLnBrk="0" hangingPunct="1">
              <a:lnSpc>
                <a:spcPct val="100000"/>
              </a:lnSpc>
              <a:spcBef>
                <a:spcPts val="600"/>
              </a:spcBef>
              <a:spcAft>
                <a:spcPts val="1200"/>
              </a:spcAft>
              <a:buClr>
                <a:srgbClr val="0070C0"/>
              </a:buClr>
              <a:buSzPct val="70000"/>
              <a:buFont typeface="Wingdings 3" pitchFamily="-123" charset="2"/>
              <a:buChar char="{"/>
              <a:tabLst/>
              <a:defRPr/>
            </a:pPr>
            <a:r>
              <a:rPr lang="en-US" sz="1600" dirty="0" smtClean="0">
                <a:solidFill>
                  <a:srgbClr val="404040"/>
                </a:solidFill>
                <a:latin typeface="Calibri"/>
                <a:ea typeface="ＭＳ Ｐゴシック" pitchFamily="-123" charset="-128"/>
                <a:cs typeface="Calibri"/>
              </a:rPr>
              <a:t>How do these networks deal with tough issues such as legitimacy, transparency and accountability?</a:t>
            </a:r>
          </a:p>
          <a:p>
            <a:pPr marL="284163" marR="0" lvl="0" indent="-284163" algn="l" defTabSz="914400" rtl="0" eaLnBrk="1" fontAlgn="base" latinLnBrk="0" hangingPunct="1">
              <a:lnSpc>
                <a:spcPct val="100000"/>
              </a:lnSpc>
              <a:spcBef>
                <a:spcPts val="600"/>
              </a:spcBef>
              <a:spcAft>
                <a:spcPts val="1200"/>
              </a:spcAft>
              <a:buClr>
                <a:srgbClr val="0070C0"/>
              </a:buClr>
              <a:buSzPct val="70000"/>
              <a:buFont typeface="Wingdings 3" pitchFamily="-123" charset="2"/>
              <a:buChar char="{"/>
              <a:tabLst/>
              <a:defRPr/>
            </a:pPr>
            <a:r>
              <a:rPr lang="en-US" sz="1600" dirty="0" smtClean="0">
                <a:solidFill>
                  <a:srgbClr val="404040"/>
                </a:solidFill>
                <a:latin typeface="Calibri"/>
                <a:ea typeface="ＭＳ Ｐゴシック" pitchFamily="-123" charset="-128"/>
                <a:cs typeface="Calibri"/>
              </a:rPr>
              <a:t>How do these networks interact with traditional state-based institutions and how will the role of state-based institutions change as more of these networks emerge?</a:t>
            </a:r>
          </a:p>
          <a:p>
            <a:pPr marL="284163" marR="0" lvl="0" indent="-284163" algn="l" defTabSz="914400" rtl="0" eaLnBrk="1" fontAlgn="base" latinLnBrk="0" hangingPunct="1">
              <a:lnSpc>
                <a:spcPct val="100000"/>
              </a:lnSpc>
              <a:spcBef>
                <a:spcPts val="600"/>
              </a:spcBef>
              <a:spcAft>
                <a:spcPts val="1200"/>
              </a:spcAft>
              <a:buClr>
                <a:srgbClr val="0070C0"/>
              </a:buClr>
              <a:buSzPct val="70000"/>
              <a:buFont typeface="Wingdings 3" pitchFamily="-123" charset="2"/>
              <a:buChar char="{"/>
              <a:tabLst/>
              <a:defRPr/>
            </a:pPr>
            <a:r>
              <a:rPr kumimoji="0" lang="en-US" sz="1600" b="0" i="0" u="none" strike="noStrike" kern="0" cap="none" spc="0" normalizeH="0" noProof="0" dirty="0" smtClean="0">
                <a:ln>
                  <a:noFill/>
                </a:ln>
                <a:solidFill>
                  <a:srgbClr val="404040"/>
                </a:solidFill>
                <a:effectLst/>
                <a:uLnTx/>
                <a:uFillTx/>
                <a:latin typeface="Calibri"/>
                <a:ea typeface="ＭＳ Ｐゴシック" pitchFamily="-123" charset="-128"/>
                <a:cs typeface="Calibri"/>
              </a:rPr>
              <a:t>What is required to take these networks to the next level of scale and </a:t>
            </a:r>
            <a:r>
              <a:rPr lang="en-US" sz="1600" dirty="0" smtClean="0">
                <a:solidFill>
                  <a:srgbClr val="404040"/>
                </a:solidFill>
                <a:latin typeface="Calibri"/>
                <a:ea typeface="ＭＳ Ｐゴシック" pitchFamily="-123" charset="-128"/>
                <a:cs typeface="Calibri"/>
              </a:rPr>
              <a:t>impact?</a:t>
            </a:r>
            <a:endParaRPr kumimoji="0" lang="en-US" sz="1600" b="0" i="0" u="none" strike="noStrike" kern="0" cap="none" spc="0" normalizeH="0" noProof="0" dirty="0" smtClean="0">
              <a:ln>
                <a:noFill/>
              </a:ln>
              <a:solidFill>
                <a:srgbClr val="404040"/>
              </a:solidFill>
              <a:effectLst/>
              <a:uLnTx/>
              <a:uFillTx/>
              <a:latin typeface="Calibri"/>
              <a:ea typeface="ＭＳ Ｐゴシック" pitchFamily="-123" charset="-128"/>
              <a:cs typeface="Calibri"/>
            </a:endParaRPr>
          </a:p>
          <a:p>
            <a:pPr marL="284163" marR="0" lvl="0" indent="-284163" algn="l" defTabSz="914400" rtl="0" eaLnBrk="1" fontAlgn="base" latinLnBrk="0" hangingPunct="1">
              <a:lnSpc>
                <a:spcPct val="100000"/>
              </a:lnSpc>
              <a:spcBef>
                <a:spcPts val="600"/>
              </a:spcBef>
              <a:spcAft>
                <a:spcPts val="1200"/>
              </a:spcAft>
              <a:buClr>
                <a:srgbClr val="0070C0"/>
              </a:buClr>
              <a:buSzPct val="70000"/>
              <a:buFont typeface="Wingdings 3" pitchFamily="-123" charset="2"/>
              <a:buChar char="{"/>
              <a:tabLst/>
              <a:defRPr/>
            </a:pPr>
            <a:endParaRPr kumimoji="0" lang="en-US" sz="1600" b="0" i="0" u="none" strike="noStrike" kern="0" cap="none" spc="0" normalizeH="0" noProof="0" dirty="0" smtClean="0">
              <a:ln>
                <a:noFill/>
              </a:ln>
              <a:solidFill>
                <a:srgbClr val="404040"/>
              </a:solidFill>
              <a:effectLst/>
              <a:uLnTx/>
              <a:uFillTx/>
              <a:latin typeface="Calibri"/>
              <a:ea typeface="ＭＳ Ｐゴシック" pitchFamily="-123" charset="-128"/>
              <a:cs typeface="Calibri"/>
            </a:endParaRPr>
          </a:p>
          <a:p>
            <a:pPr marL="284163" marR="0" lvl="0" indent="-284163" algn="l" defTabSz="914400" rtl="0" eaLnBrk="1" fontAlgn="base" latinLnBrk="0" hangingPunct="1">
              <a:lnSpc>
                <a:spcPct val="100000"/>
              </a:lnSpc>
              <a:spcBef>
                <a:spcPts val="600"/>
              </a:spcBef>
              <a:spcAft>
                <a:spcPts val="1200"/>
              </a:spcAft>
              <a:buClr>
                <a:srgbClr val="0070C0"/>
              </a:buClr>
              <a:buSzPct val="70000"/>
              <a:buFont typeface="Wingdings 3" pitchFamily="-123" charset="2"/>
              <a:buChar char="{"/>
              <a:tabLst/>
              <a:defRPr/>
            </a:pPr>
            <a:endParaRPr kumimoji="0" lang="en-US" sz="1600" b="0" i="0" u="none" strike="noStrike" kern="0" cap="none" spc="0" normalizeH="0" noProof="0" dirty="0" smtClean="0">
              <a:ln>
                <a:noFill/>
              </a:ln>
              <a:solidFill>
                <a:srgbClr val="404040"/>
              </a:solidFill>
              <a:effectLst/>
              <a:uLnTx/>
              <a:uFillTx/>
              <a:latin typeface="Calibri"/>
              <a:ea typeface="ＭＳ Ｐゴシック" pitchFamily="-123" charset="-128"/>
              <a:cs typeface="Calibri"/>
            </a:endParaRPr>
          </a:p>
          <a:p>
            <a:pPr marL="284163" marR="0" lvl="0" indent="-284163" algn="l" defTabSz="914400" rtl="0" eaLnBrk="1" fontAlgn="base" latinLnBrk="0" hangingPunct="1">
              <a:lnSpc>
                <a:spcPct val="100000"/>
              </a:lnSpc>
              <a:spcBef>
                <a:spcPts val="600"/>
              </a:spcBef>
              <a:spcAft>
                <a:spcPts val="1200"/>
              </a:spcAft>
              <a:buClr>
                <a:srgbClr val="0070C0"/>
              </a:buClr>
              <a:buSzPct val="70000"/>
              <a:buFont typeface="Wingdings 3" pitchFamily="-123" charset="2"/>
              <a:buChar char="{"/>
              <a:tabLst/>
              <a:defRPr/>
            </a:pPr>
            <a:endParaRPr kumimoji="0" lang="en-US" sz="1600" b="0" i="0" u="none" strike="noStrike" kern="0" cap="none" spc="0" normalizeH="0" baseline="0" noProof="0" dirty="0">
              <a:ln>
                <a:noFill/>
              </a:ln>
              <a:solidFill>
                <a:srgbClr val="404040"/>
              </a:solidFill>
              <a:effectLst/>
              <a:uLnTx/>
              <a:uFillTx/>
              <a:latin typeface="Calibri"/>
              <a:ea typeface="ＭＳ Ｐゴシック" pitchFamily="-123" charset="-128"/>
              <a:cs typeface="Calibri"/>
            </a:endParaRPr>
          </a:p>
        </p:txBody>
      </p:sp>
      <p:pic>
        <p:nvPicPr>
          <p:cNvPr id="4" name="Picture 3" descr="GSN Logo tight font.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24285" y="196353"/>
            <a:ext cx="1452261" cy="573215"/>
          </a:xfrm>
          <a:prstGeom prst="rect">
            <a:avLst/>
          </a:prstGeom>
        </p:spPr>
      </p:pic>
      <p:sp>
        <p:nvSpPr>
          <p:cNvPr id="7" name="Slide Number Placeholder 1"/>
          <p:cNvSpPr txBox="1">
            <a:spLocks noGrp="1"/>
          </p:cNvSpPr>
          <p:nvPr/>
        </p:nvSpPr>
        <p:spPr bwMode="auto">
          <a:xfrm>
            <a:off x="3124200" y="4783138"/>
            <a:ext cx="2895600" cy="358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fld id="{419A99FD-132A-CE4C-81BA-FAA2FF40437B}" type="slidenum">
              <a:rPr lang="en-US" sz="700">
                <a:solidFill>
                  <a:srgbClr val="000000"/>
                </a:solidFill>
                <a:latin typeface="Helvetica" charset="0"/>
                <a:cs typeface="Arial" charset="0"/>
              </a:rPr>
              <a:pPr algn="ctr"/>
              <a:t>99</a:t>
            </a:fld>
            <a:r>
              <a:rPr lang="en-US" sz="700" dirty="0">
                <a:solidFill>
                  <a:srgbClr val="000000"/>
                </a:solidFill>
                <a:latin typeface="Helvetica" charset="0"/>
                <a:cs typeface="Arial" charset="0"/>
              </a:rPr>
              <a:t> | © </a:t>
            </a:r>
            <a:r>
              <a:rPr lang="en-US" sz="700" dirty="0" smtClean="0">
                <a:solidFill>
                  <a:srgbClr val="000000"/>
                </a:solidFill>
                <a:latin typeface="Helvetica" charset="0"/>
                <a:cs typeface="Arial" charset="0"/>
              </a:rPr>
              <a:t>2014 Global Solutions Networks. </a:t>
            </a:r>
            <a:r>
              <a:rPr lang="en-US" sz="700" dirty="0">
                <a:solidFill>
                  <a:srgbClr val="000000"/>
                </a:solidFill>
                <a:latin typeface="Helvetica" charset="0"/>
                <a:cs typeface="Arial" charset="0"/>
              </a:rPr>
              <a:t>All Rights Reserved.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3480</TotalTime>
  <Words>12993</Words>
  <Application>Microsoft Macintosh PowerPoint</Application>
  <PresentationFormat>On-screen Show (16:9)</PresentationFormat>
  <Paragraphs>758</Paragraphs>
  <Slides>104</Slides>
  <Notes>72</Notes>
  <HiddenSlides>0</HiddenSlides>
  <MMClips>0</MMClips>
  <ScaleCrop>false</ScaleCrop>
  <HeadingPairs>
    <vt:vector size="4" baseType="variant">
      <vt:variant>
        <vt:lpstr>Design Template</vt:lpstr>
      </vt:variant>
      <vt:variant>
        <vt:i4>1</vt:i4>
      </vt:variant>
      <vt:variant>
        <vt:lpstr>Slide Titles</vt:lpstr>
      </vt:variant>
      <vt:variant>
        <vt:i4>104</vt:i4>
      </vt:variant>
    </vt:vector>
  </HeadingPairs>
  <TitlesOfParts>
    <vt:vector size="105" baseType="lpstr">
      <vt:lpstr>Office Theme</vt:lpstr>
      <vt:lpstr>GSN Summit Toronto: Solving the World’s Problems Differently</vt:lpstr>
      <vt:lpstr>Welcome and Introductions</vt:lpstr>
      <vt:lpstr>Slide 3</vt:lpstr>
      <vt:lpstr>Slide 4</vt:lpstr>
      <vt:lpstr>Agenda Highlights</vt:lpstr>
      <vt:lpstr>Slide 6</vt:lpstr>
      <vt:lpstr>Slide 7</vt:lpstr>
      <vt:lpstr>Slide 8</vt:lpstr>
      <vt:lpstr>Slide 9</vt:lpstr>
      <vt:lpstr>Slide 10</vt:lpstr>
      <vt:lpstr>Slide 11</vt:lpstr>
      <vt:lpstr>Slide 12</vt:lpstr>
      <vt:lpstr>Slide 13</vt:lpstr>
      <vt:lpstr>Slide 14</vt:lpstr>
      <vt:lpstr>Slide 15</vt:lpstr>
      <vt:lpstr>Slide 16</vt:lpstr>
      <vt:lpstr>Tackling the Hard Issues  Don Tapscott www.gsnetworks.org 416 863 8801 @dtapscott #GSNToronto</vt:lpstr>
      <vt:lpstr>Slide 18</vt:lpstr>
      <vt:lpstr>Slide 19</vt:lpstr>
      <vt:lpstr>Slide 20</vt:lpstr>
      <vt:lpstr>Taxonomy of Global Solution Networks</vt:lpstr>
      <vt:lpstr>Tackling the Hard Issues </vt:lpstr>
      <vt:lpstr>1. Climate Change</vt:lpstr>
      <vt:lpstr>Tackling Climate Change with Knowledge Networks</vt:lpstr>
      <vt:lpstr>Tackling Climate Change with Operation and Delivery Networks</vt:lpstr>
      <vt:lpstr>Tackling Climate Change with Policy Networks</vt:lpstr>
      <vt:lpstr>Tackling Climate Change with Advocacy Networks</vt:lpstr>
      <vt:lpstr>Tackling Climate Change with Watchdog Networks</vt:lpstr>
      <vt:lpstr>Tackling Climate Change with Platforms</vt:lpstr>
      <vt:lpstr>Tackling Climate Change with Global Standards Networks</vt:lpstr>
      <vt:lpstr>Tackling Climate Change with Governance Networks</vt:lpstr>
      <vt:lpstr>Tackling Climate Change with Networked Institutions</vt:lpstr>
      <vt:lpstr>Tackling Climate Change with Diasporas</vt:lpstr>
      <vt:lpstr>2. Poverty</vt:lpstr>
      <vt:lpstr>Tackling Poverty with Knowledge Networks</vt:lpstr>
      <vt:lpstr>Tackling Poverty with Operational and Delivery Networks</vt:lpstr>
      <vt:lpstr>Tackling Poverty with Policy Networks</vt:lpstr>
      <vt:lpstr>Tackling Poverty with Advocacy Networks</vt:lpstr>
      <vt:lpstr>Tackling Poverty with Watchdog Networks</vt:lpstr>
      <vt:lpstr>Tackling Poverty with Platforms</vt:lpstr>
      <vt:lpstr>Tackling Poverty with Global Standards Networks</vt:lpstr>
      <vt:lpstr>Tackling Poverty with Governance Networks</vt:lpstr>
      <vt:lpstr>Tackling Poverty with Networked Institutions</vt:lpstr>
      <vt:lpstr>Tackling Poverty with Diasporas</vt:lpstr>
      <vt:lpstr>3. Conflict</vt:lpstr>
      <vt:lpstr>Tackling Conflict with Knowledge Networks</vt:lpstr>
      <vt:lpstr>Tackling Conflict with Operational and Delivery Networks</vt:lpstr>
      <vt:lpstr>Tackling Conflict with Policy Networks</vt:lpstr>
      <vt:lpstr>Tackling Conflict with Advocacy Networks</vt:lpstr>
      <vt:lpstr>Tackling Conflict with Watchdog Networks</vt:lpstr>
      <vt:lpstr>Tackling Conflict with Platforms</vt:lpstr>
      <vt:lpstr>Tackling Conflict with Global Standards Networks</vt:lpstr>
      <vt:lpstr>Tackling Conflict with Governance Networks</vt:lpstr>
      <vt:lpstr>Tackling Conflict with Networked Institutions</vt:lpstr>
      <vt:lpstr>Tackling Conflict with Diasporas</vt:lpstr>
      <vt:lpstr>Slide 56</vt:lpstr>
      <vt:lpstr>Networking Break</vt:lpstr>
      <vt:lpstr>Key Stakeholders in Global Problem Solving Panel</vt:lpstr>
      <vt:lpstr>Lunch</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Global Solution Networks for Solving Real Problems Panel  </vt:lpstr>
      <vt:lpstr>Slide 98</vt:lpstr>
      <vt:lpstr>Slide 99</vt:lpstr>
      <vt:lpstr>Slide 100</vt:lpstr>
      <vt:lpstr>Networking Break</vt:lpstr>
      <vt:lpstr>Observations and Closing</vt:lpstr>
      <vt:lpstr>Slide 103</vt:lpstr>
      <vt:lpstr>Slide 104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Partnerships for Global Problem Solving in the 21st Century  Thomas Debass, Deputy Special Representative for Global Partnerships, US State Department </dc:title>
  <dc:creator>Kejina Robinson</dc:creator>
  <cp:lastModifiedBy>Carley Williamson</cp:lastModifiedBy>
  <cp:revision>40</cp:revision>
  <cp:lastPrinted>2014-01-30T01:55:33Z</cp:lastPrinted>
  <dcterms:created xsi:type="dcterms:W3CDTF">2014-02-04T21:50:03Z</dcterms:created>
  <dcterms:modified xsi:type="dcterms:W3CDTF">2014-02-04T22:29:30Z</dcterms:modified>
</cp:coreProperties>
</file>